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14"/>
  </p:notesMasterIdLst>
  <p:handoutMasterIdLst>
    <p:handoutMasterId r:id="rId115"/>
  </p:handoutMasterIdLst>
  <p:sldIdLst>
    <p:sldId id="993" r:id="rId2"/>
    <p:sldId id="994" r:id="rId3"/>
    <p:sldId id="995" r:id="rId4"/>
    <p:sldId id="256" r:id="rId5"/>
    <p:sldId id="888" r:id="rId6"/>
    <p:sldId id="889" r:id="rId7"/>
    <p:sldId id="890" r:id="rId8"/>
    <p:sldId id="891" r:id="rId9"/>
    <p:sldId id="892" r:id="rId10"/>
    <p:sldId id="893" r:id="rId11"/>
    <p:sldId id="894" r:id="rId12"/>
    <p:sldId id="895" r:id="rId13"/>
    <p:sldId id="896" r:id="rId14"/>
    <p:sldId id="897" r:id="rId15"/>
    <p:sldId id="898" r:id="rId16"/>
    <p:sldId id="899" r:id="rId17"/>
    <p:sldId id="900" r:id="rId18"/>
    <p:sldId id="901" r:id="rId19"/>
    <p:sldId id="902" r:id="rId20"/>
    <p:sldId id="903" r:id="rId21"/>
    <p:sldId id="904" r:id="rId22"/>
    <p:sldId id="905" r:id="rId23"/>
    <p:sldId id="906" r:id="rId24"/>
    <p:sldId id="907" r:id="rId25"/>
    <p:sldId id="908" r:id="rId26"/>
    <p:sldId id="909" r:id="rId27"/>
    <p:sldId id="910" r:id="rId28"/>
    <p:sldId id="911" r:id="rId29"/>
    <p:sldId id="912" r:id="rId30"/>
    <p:sldId id="913" r:id="rId31"/>
    <p:sldId id="914" r:id="rId32"/>
    <p:sldId id="915" r:id="rId33"/>
    <p:sldId id="916" r:id="rId34"/>
    <p:sldId id="917" r:id="rId35"/>
    <p:sldId id="918" r:id="rId36"/>
    <p:sldId id="919" r:id="rId37"/>
    <p:sldId id="881" r:id="rId38"/>
    <p:sldId id="882" r:id="rId39"/>
    <p:sldId id="883" r:id="rId40"/>
    <p:sldId id="884" r:id="rId41"/>
    <p:sldId id="885" r:id="rId42"/>
    <p:sldId id="1000" r:id="rId43"/>
    <p:sldId id="1001" r:id="rId44"/>
    <p:sldId id="1002" r:id="rId45"/>
    <p:sldId id="1003" r:id="rId46"/>
    <p:sldId id="1004" r:id="rId47"/>
    <p:sldId id="1005" r:id="rId48"/>
    <p:sldId id="920" r:id="rId49"/>
    <p:sldId id="921" r:id="rId50"/>
    <p:sldId id="992" r:id="rId51"/>
    <p:sldId id="984" r:id="rId52"/>
    <p:sldId id="923" r:id="rId53"/>
    <p:sldId id="924" r:id="rId54"/>
    <p:sldId id="925" r:id="rId55"/>
    <p:sldId id="926" r:id="rId56"/>
    <p:sldId id="927" r:id="rId57"/>
    <p:sldId id="922" r:id="rId58"/>
    <p:sldId id="928" r:id="rId59"/>
    <p:sldId id="929" r:id="rId60"/>
    <p:sldId id="930" r:id="rId61"/>
    <p:sldId id="931" r:id="rId62"/>
    <p:sldId id="932" r:id="rId63"/>
    <p:sldId id="933" r:id="rId64"/>
    <p:sldId id="934" r:id="rId65"/>
    <p:sldId id="935" r:id="rId66"/>
    <p:sldId id="936" r:id="rId67"/>
    <p:sldId id="937" r:id="rId68"/>
    <p:sldId id="938" r:id="rId69"/>
    <p:sldId id="939" r:id="rId70"/>
    <p:sldId id="940" r:id="rId71"/>
    <p:sldId id="941" r:id="rId72"/>
    <p:sldId id="942" r:id="rId73"/>
    <p:sldId id="943" r:id="rId74"/>
    <p:sldId id="944" r:id="rId75"/>
    <p:sldId id="945" r:id="rId76"/>
    <p:sldId id="946" r:id="rId77"/>
    <p:sldId id="947" r:id="rId78"/>
    <p:sldId id="948" r:id="rId79"/>
    <p:sldId id="949" r:id="rId80"/>
    <p:sldId id="950" r:id="rId81"/>
    <p:sldId id="951" r:id="rId82"/>
    <p:sldId id="953" r:id="rId83"/>
    <p:sldId id="996" r:id="rId84"/>
    <p:sldId id="954" r:id="rId85"/>
    <p:sldId id="955" r:id="rId86"/>
    <p:sldId id="956" r:id="rId87"/>
    <p:sldId id="957" r:id="rId88"/>
    <p:sldId id="958" r:id="rId89"/>
    <p:sldId id="959" r:id="rId90"/>
    <p:sldId id="960" r:id="rId91"/>
    <p:sldId id="961" r:id="rId92"/>
    <p:sldId id="962" r:id="rId93"/>
    <p:sldId id="963" r:id="rId94"/>
    <p:sldId id="964" r:id="rId95"/>
    <p:sldId id="965" r:id="rId96"/>
    <p:sldId id="966" r:id="rId97"/>
    <p:sldId id="967" r:id="rId98"/>
    <p:sldId id="968" r:id="rId99"/>
    <p:sldId id="969" r:id="rId100"/>
    <p:sldId id="970" r:id="rId101"/>
    <p:sldId id="971" r:id="rId102"/>
    <p:sldId id="972" r:id="rId103"/>
    <p:sldId id="973" r:id="rId104"/>
    <p:sldId id="974" r:id="rId105"/>
    <p:sldId id="975" r:id="rId106"/>
    <p:sldId id="976" r:id="rId107"/>
    <p:sldId id="977" r:id="rId108"/>
    <p:sldId id="979" r:id="rId109"/>
    <p:sldId id="980" r:id="rId110"/>
    <p:sldId id="981" r:id="rId111"/>
    <p:sldId id="982" r:id="rId112"/>
    <p:sldId id="880" r:id="rId113"/>
  </p:sldIdLst>
  <p:sldSz cx="9144000" cy="6858000" type="screen4x3"/>
  <p:notesSz cx="6669088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anose="030F0702030302020204" pitchFamily="66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anose="030F0702030302020204" pitchFamily="66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anose="030F0702030302020204" pitchFamily="66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anose="030F0702030302020204" pitchFamily="66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anose="030F0702030302020204" pitchFamily="66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omic Sans MS" panose="030F0702030302020204" pitchFamily="66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omic Sans MS" panose="030F0702030302020204" pitchFamily="66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omic Sans MS" panose="030F0702030302020204" pitchFamily="66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omic Sans MS" panose="030F0702030302020204" pitchFamily="66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FF0E"/>
    <a:srgbClr val="BA3E06"/>
    <a:srgbClr val="CC14BE"/>
    <a:srgbClr val="FF0000"/>
    <a:srgbClr val="B732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265" autoAdjust="0"/>
  </p:normalViewPr>
  <p:slideViewPr>
    <p:cSldViewPr>
      <p:cViewPr>
        <p:scale>
          <a:sx n="75" d="100"/>
          <a:sy n="75" d="100"/>
        </p:scale>
        <p:origin x="754" y="1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6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>
            <a:extLst>
              <a:ext uri="{FF2B5EF4-FFF2-40B4-BE49-F238E27FC236}">
                <a16:creationId xmlns:a16="http://schemas.microsoft.com/office/drawing/2014/main" id="{CB27794A-82BD-4B11-B07C-AD0E74C43F4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20195" name="Rectangle 3">
            <a:extLst>
              <a:ext uri="{FF2B5EF4-FFF2-40B4-BE49-F238E27FC236}">
                <a16:creationId xmlns:a16="http://schemas.microsoft.com/office/drawing/2014/main" id="{ACEC190F-9F86-4EB0-9CE9-02F6DF8738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20196" name="Rectangle 4">
            <a:extLst>
              <a:ext uri="{FF2B5EF4-FFF2-40B4-BE49-F238E27FC236}">
                <a16:creationId xmlns:a16="http://schemas.microsoft.com/office/drawing/2014/main" id="{38C7E1A1-61EF-4E14-9C58-7962843A135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20197" name="Rectangle 5">
            <a:extLst>
              <a:ext uri="{FF2B5EF4-FFF2-40B4-BE49-F238E27FC236}">
                <a16:creationId xmlns:a16="http://schemas.microsoft.com/office/drawing/2014/main" id="{AA37DC6E-A7BF-414E-86BE-64A30527083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5CA674B-8CB8-40E0-87FE-AD29DB96BB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6B21ED44-8E00-4782-A402-BEDBB2E2F43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2F30EB09-00C9-403D-BDB9-CC52E70930E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9E6D9088-CB24-40B7-885A-016D55833D2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2488" y="744538"/>
            <a:ext cx="4964112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5" name="Rectangle 5">
            <a:extLst>
              <a:ext uri="{FF2B5EF4-FFF2-40B4-BE49-F238E27FC236}">
                <a16:creationId xmlns:a16="http://schemas.microsoft.com/office/drawing/2014/main" id="{D3601165-8CD7-4389-B064-37A4A2C8E47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486" name="Rectangle 6">
            <a:extLst>
              <a:ext uri="{FF2B5EF4-FFF2-40B4-BE49-F238E27FC236}">
                <a16:creationId xmlns:a16="http://schemas.microsoft.com/office/drawing/2014/main" id="{35D646CA-ABF0-43D5-AF76-494E8E3780F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487" name="Rectangle 7">
            <a:extLst>
              <a:ext uri="{FF2B5EF4-FFF2-40B4-BE49-F238E27FC236}">
                <a16:creationId xmlns:a16="http://schemas.microsoft.com/office/drawing/2014/main" id="{3FC6C829-08FC-4A35-81E4-F7B9EEDDEC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988415C-BCA6-4108-A667-44535880E0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9F9CE3A4-E393-44C0-A2DB-169832EC85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134E2CDA-4635-439A-A560-F10C31FCF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F68BA403-92FC-4C31-B2CB-6B02F90EA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9594327-08B7-44CE-BC96-94D9F33E9447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>
            <a:extLst>
              <a:ext uri="{FF2B5EF4-FFF2-40B4-BE49-F238E27FC236}">
                <a16:creationId xmlns:a16="http://schemas.microsoft.com/office/drawing/2014/main" id="{BCF6F011-DFD2-4236-982E-7C397D565E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>
            <a:extLst>
              <a:ext uri="{FF2B5EF4-FFF2-40B4-BE49-F238E27FC236}">
                <a16:creationId xmlns:a16="http://schemas.microsoft.com/office/drawing/2014/main" id="{8346F3E6-2E49-4DC0-8E30-D3D9B66BC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B325AECE-69A1-4154-8A7D-3E35DCC419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1641D32-0FEB-41A5-B5BC-B88AC2982FF3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Slide Image Placeholder 1">
            <a:extLst>
              <a:ext uri="{FF2B5EF4-FFF2-40B4-BE49-F238E27FC236}">
                <a16:creationId xmlns:a16="http://schemas.microsoft.com/office/drawing/2014/main" id="{C2B253CE-34CE-45D4-A42A-ADFED86961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Notes Placeholder 2">
            <a:extLst>
              <a:ext uri="{FF2B5EF4-FFF2-40B4-BE49-F238E27FC236}">
                <a16:creationId xmlns:a16="http://schemas.microsoft.com/office/drawing/2014/main" id="{31F37422-072D-42BE-A3C5-57CA14E27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22212" name="Slide Number Placeholder 3">
            <a:extLst>
              <a:ext uri="{FF2B5EF4-FFF2-40B4-BE49-F238E27FC236}">
                <a16:creationId xmlns:a16="http://schemas.microsoft.com/office/drawing/2014/main" id="{00DD86EC-0B03-4DE1-9D5D-7F64CD87B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3B907A8-130E-4DDE-9768-0711FB1B2702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Slide Image Placeholder 1">
            <a:extLst>
              <a:ext uri="{FF2B5EF4-FFF2-40B4-BE49-F238E27FC236}">
                <a16:creationId xmlns:a16="http://schemas.microsoft.com/office/drawing/2014/main" id="{0022EE48-9DE3-4BB0-9465-D7D786C6A6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Notes Placeholder 2">
            <a:extLst>
              <a:ext uri="{FF2B5EF4-FFF2-40B4-BE49-F238E27FC236}">
                <a16:creationId xmlns:a16="http://schemas.microsoft.com/office/drawing/2014/main" id="{F0E6B7D5-B17C-4993-9404-D1795329F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24260" name="Slide Number Placeholder 3">
            <a:extLst>
              <a:ext uri="{FF2B5EF4-FFF2-40B4-BE49-F238E27FC236}">
                <a16:creationId xmlns:a16="http://schemas.microsoft.com/office/drawing/2014/main" id="{AFD5DB68-2873-4F5C-B54E-D5AF307D5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3264782-AB64-4CC3-A95B-5E8F5827F6EE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Slide Image Placeholder 1">
            <a:extLst>
              <a:ext uri="{FF2B5EF4-FFF2-40B4-BE49-F238E27FC236}">
                <a16:creationId xmlns:a16="http://schemas.microsoft.com/office/drawing/2014/main" id="{25405F0B-CA37-49B5-AA7B-90F2DE6B06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Notes Placeholder 2">
            <a:extLst>
              <a:ext uri="{FF2B5EF4-FFF2-40B4-BE49-F238E27FC236}">
                <a16:creationId xmlns:a16="http://schemas.microsoft.com/office/drawing/2014/main" id="{28C0A9F5-9065-4D47-A326-A7C6FD4D7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26308" name="Slide Number Placeholder 3">
            <a:extLst>
              <a:ext uri="{FF2B5EF4-FFF2-40B4-BE49-F238E27FC236}">
                <a16:creationId xmlns:a16="http://schemas.microsoft.com/office/drawing/2014/main" id="{1D4D2705-E52B-4B36-9A46-8A829F2F89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92DA26E-9685-41E2-BE64-A30AF775155A}" type="slidenum">
              <a:rPr lang="en-US" altLang="en-US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102</a:t>
            </a:fld>
            <a:endParaRPr lang="en-US" alt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Slide Image Placeholder 1">
            <a:extLst>
              <a:ext uri="{FF2B5EF4-FFF2-40B4-BE49-F238E27FC236}">
                <a16:creationId xmlns:a16="http://schemas.microsoft.com/office/drawing/2014/main" id="{1A63C6EC-DFBF-4C41-905E-E8A5748D32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Notes Placeholder 2">
            <a:extLst>
              <a:ext uri="{FF2B5EF4-FFF2-40B4-BE49-F238E27FC236}">
                <a16:creationId xmlns:a16="http://schemas.microsoft.com/office/drawing/2014/main" id="{AFA04F5A-0BAE-4E08-9919-059B13F24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28356" name="Slide Number Placeholder 3">
            <a:extLst>
              <a:ext uri="{FF2B5EF4-FFF2-40B4-BE49-F238E27FC236}">
                <a16:creationId xmlns:a16="http://schemas.microsoft.com/office/drawing/2014/main" id="{FFFDC0E9-B91D-4B69-82A0-ACE46176E5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EBC5025-EBF6-47EA-ADFB-7C21B33D6B6D}" type="slidenum">
              <a:rPr lang="en-US" altLang="en-US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103</a:t>
            </a:fld>
            <a:endParaRPr lang="en-US" alt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Slide Image Placeholder 1">
            <a:extLst>
              <a:ext uri="{FF2B5EF4-FFF2-40B4-BE49-F238E27FC236}">
                <a16:creationId xmlns:a16="http://schemas.microsoft.com/office/drawing/2014/main" id="{001B8023-E4AF-468B-89A7-EAE23D2F14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Notes Placeholder 2">
            <a:extLst>
              <a:ext uri="{FF2B5EF4-FFF2-40B4-BE49-F238E27FC236}">
                <a16:creationId xmlns:a16="http://schemas.microsoft.com/office/drawing/2014/main" id="{DFFB5CFA-385F-4DFA-AC4B-3D8E5BBA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AutoNum type="arabicPeriod"/>
            </a:pPr>
            <a:endParaRPr lang="en-US" altLang="en-US"/>
          </a:p>
        </p:txBody>
      </p:sp>
      <p:sp>
        <p:nvSpPr>
          <p:cNvPr id="230404" name="Slide Number Placeholder 3">
            <a:extLst>
              <a:ext uri="{FF2B5EF4-FFF2-40B4-BE49-F238E27FC236}">
                <a16:creationId xmlns:a16="http://schemas.microsoft.com/office/drawing/2014/main" id="{1F8E53DC-E4D6-4AB2-9CAF-5312F5D18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B645A53-1D32-47AB-8407-391577D33A3D}" type="slidenum">
              <a:rPr lang="en-US" altLang="en-US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104</a:t>
            </a:fld>
            <a:endParaRPr lang="en-US" alt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Slide Image Placeholder 1">
            <a:extLst>
              <a:ext uri="{FF2B5EF4-FFF2-40B4-BE49-F238E27FC236}">
                <a16:creationId xmlns:a16="http://schemas.microsoft.com/office/drawing/2014/main" id="{5F8FA15F-9C56-4838-B990-7B6CD3E232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Notes Placeholder 2">
            <a:extLst>
              <a:ext uri="{FF2B5EF4-FFF2-40B4-BE49-F238E27FC236}">
                <a16:creationId xmlns:a16="http://schemas.microsoft.com/office/drawing/2014/main" id="{7F2CCD31-89D8-4F92-9C32-FFC7DF362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32452" name="Slide Number Placeholder 3">
            <a:extLst>
              <a:ext uri="{FF2B5EF4-FFF2-40B4-BE49-F238E27FC236}">
                <a16:creationId xmlns:a16="http://schemas.microsoft.com/office/drawing/2014/main" id="{CBE2075F-D82D-421C-A815-C636980FA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874BBC2-5DA8-464D-B638-20FC8B2D3D38}" type="slidenum">
              <a:rPr lang="en-US" altLang="en-US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105</a:t>
            </a:fld>
            <a:endParaRPr lang="en-US" alt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Slide Image Placeholder 1">
            <a:extLst>
              <a:ext uri="{FF2B5EF4-FFF2-40B4-BE49-F238E27FC236}">
                <a16:creationId xmlns:a16="http://schemas.microsoft.com/office/drawing/2014/main" id="{AE7CD1F8-FBDA-4963-8EBB-3A01BE1101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Notes Placeholder 2">
            <a:extLst>
              <a:ext uri="{FF2B5EF4-FFF2-40B4-BE49-F238E27FC236}">
                <a16:creationId xmlns:a16="http://schemas.microsoft.com/office/drawing/2014/main" id="{A2E795BD-D3C2-4BB3-AA37-A06A95E6F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34500" name="Slide Number Placeholder 3">
            <a:extLst>
              <a:ext uri="{FF2B5EF4-FFF2-40B4-BE49-F238E27FC236}">
                <a16:creationId xmlns:a16="http://schemas.microsoft.com/office/drawing/2014/main" id="{595D2784-AAD4-4D75-A687-08D69240B8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B355864-D191-44E6-9DDE-D6FAFA374A96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Slide Image Placeholder 1">
            <a:extLst>
              <a:ext uri="{FF2B5EF4-FFF2-40B4-BE49-F238E27FC236}">
                <a16:creationId xmlns:a16="http://schemas.microsoft.com/office/drawing/2014/main" id="{EFC22A32-5141-433F-A589-B7F7C1ECC7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Notes Placeholder 2">
            <a:extLst>
              <a:ext uri="{FF2B5EF4-FFF2-40B4-BE49-F238E27FC236}">
                <a16:creationId xmlns:a16="http://schemas.microsoft.com/office/drawing/2014/main" id="{EE89D540-9959-4A1B-85CC-10D2CA025A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236548" name="Slide Number Placeholder 3">
            <a:extLst>
              <a:ext uri="{FF2B5EF4-FFF2-40B4-BE49-F238E27FC236}">
                <a16:creationId xmlns:a16="http://schemas.microsoft.com/office/drawing/2014/main" id="{54FD9F4D-0CC7-4F12-99ED-BE739ECA2F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72A509CD-853B-4E79-8816-79F724B0F2B0}" type="slidenum">
              <a:rPr lang="en-US" altLang="en-US" sz="1200" smtClean="0"/>
              <a:pPr/>
              <a:t>107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Slide Image Placeholder 1">
            <a:extLst>
              <a:ext uri="{FF2B5EF4-FFF2-40B4-BE49-F238E27FC236}">
                <a16:creationId xmlns:a16="http://schemas.microsoft.com/office/drawing/2014/main" id="{42A8897B-01EE-466B-833B-E66F49E1F7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Notes Placeholder 2">
            <a:extLst>
              <a:ext uri="{FF2B5EF4-FFF2-40B4-BE49-F238E27FC236}">
                <a16:creationId xmlns:a16="http://schemas.microsoft.com/office/drawing/2014/main" id="{37C49B20-D883-49FA-AD91-781A89733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38596" name="Slide Number Placeholder 3">
            <a:extLst>
              <a:ext uri="{FF2B5EF4-FFF2-40B4-BE49-F238E27FC236}">
                <a16:creationId xmlns:a16="http://schemas.microsoft.com/office/drawing/2014/main" id="{AC52527B-DCD6-4DF0-AD2A-C6EED49ED1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40C8808-B1C3-49C8-ABFF-6B27CB6C5485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Slide Image Placeholder 1">
            <a:extLst>
              <a:ext uri="{FF2B5EF4-FFF2-40B4-BE49-F238E27FC236}">
                <a16:creationId xmlns:a16="http://schemas.microsoft.com/office/drawing/2014/main" id="{83EF9799-3C51-4E2C-9D12-EDBE6C0BB2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Notes Placeholder 2">
            <a:extLst>
              <a:ext uri="{FF2B5EF4-FFF2-40B4-BE49-F238E27FC236}">
                <a16:creationId xmlns:a16="http://schemas.microsoft.com/office/drawing/2014/main" id="{B9B47ABB-6514-4681-B0A7-53A9BB00A2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240644" name="Slide Number Placeholder 3">
            <a:extLst>
              <a:ext uri="{FF2B5EF4-FFF2-40B4-BE49-F238E27FC236}">
                <a16:creationId xmlns:a16="http://schemas.microsoft.com/office/drawing/2014/main" id="{32CF27A7-71AB-4697-AECD-5D369C4DAB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7493333C-C729-4740-B88F-8E7DAFEAE3B3}" type="slidenum">
              <a:rPr lang="en-US" altLang="en-US" sz="1200" smtClean="0"/>
              <a:pPr/>
              <a:t>109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>
            <a:extLst>
              <a:ext uri="{FF2B5EF4-FFF2-40B4-BE49-F238E27FC236}">
                <a16:creationId xmlns:a16="http://schemas.microsoft.com/office/drawing/2014/main" id="{A106BAD7-BAE7-4413-8910-975795CE18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>
            <a:extLst>
              <a:ext uri="{FF2B5EF4-FFF2-40B4-BE49-F238E27FC236}">
                <a16:creationId xmlns:a16="http://schemas.microsoft.com/office/drawing/2014/main" id="{95E36168-C645-4DAD-8B7F-8A794526B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88C71F17-6928-42A7-89EC-C759BF9C9A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C61F629-C468-42FE-84D9-2340877C1462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>
            <a:extLst>
              <a:ext uri="{FF2B5EF4-FFF2-40B4-BE49-F238E27FC236}">
                <a16:creationId xmlns:a16="http://schemas.microsoft.com/office/drawing/2014/main" id="{5C602A23-DC6C-4C9A-98F7-00E814B759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738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47738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47738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47738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47738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97B916F-A2ED-40AC-9F41-CC2C88B4C1A8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110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2691" name="Rectangle 2">
            <a:extLst>
              <a:ext uri="{FF2B5EF4-FFF2-40B4-BE49-F238E27FC236}">
                <a16:creationId xmlns:a16="http://schemas.microsoft.com/office/drawing/2014/main" id="{B6DD9E5F-0FCF-401F-BEB9-7D6A37C3E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2" name="Rectangle 3">
            <a:extLst>
              <a:ext uri="{FF2B5EF4-FFF2-40B4-BE49-F238E27FC236}">
                <a16:creationId xmlns:a16="http://schemas.microsoft.com/office/drawing/2014/main" id="{B85FB783-FC79-43F7-A7A6-115CA9A033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>
            <a:extLst>
              <a:ext uri="{FF2B5EF4-FFF2-40B4-BE49-F238E27FC236}">
                <a16:creationId xmlns:a16="http://schemas.microsoft.com/office/drawing/2014/main" id="{B0876791-EB28-4AB6-8772-0170D6D40E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738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47738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47738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47738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47738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10F4758-65C5-4020-99F8-42E3BF87FFA4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111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4739" name="Rectangle 2">
            <a:extLst>
              <a:ext uri="{FF2B5EF4-FFF2-40B4-BE49-F238E27FC236}">
                <a16:creationId xmlns:a16="http://schemas.microsoft.com/office/drawing/2014/main" id="{FC6D8DAA-9B64-4D23-A1DA-D144D2392B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0" name="Rectangle 3">
            <a:extLst>
              <a:ext uri="{FF2B5EF4-FFF2-40B4-BE49-F238E27FC236}">
                <a16:creationId xmlns:a16="http://schemas.microsoft.com/office/drawing/2014/main" id="{3E4EAA37-E638-42AD-B7FF-C861F9E440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Slide Image Placeholder 1">
            <a:extLst>
              <a:ext uri="{FF2B5EF4-FFF2-40B4-BE49-F238E27FC236}">
                <a16:creationId xmlns:a16="http://schemas.microsoft.com/office/drawing/2014/main" id="{774B5E8E-B018-43FA-97AE-855A683522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Notes Placeholder 2">
            <a:extLst>
              <a:ext uri="{FF2B5EF4-FFF2-40B4-BE49-F238E27FC236}">
                <a16:creationId xmlns:a16="http://schemas.microsoft.com/office/drawing/2014/main" id="{90EA9AE6-C3F8-4AC0-803F-12FBD8913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46788" name="Slide Number Placeholder 3">
            <a:extLst>
              <a:ext uri="{FF2B5EF4-FFF2-40B4-BE49-F238E27FC236}">
                <a16:creationId xmlns:a16="http://schemas.microsoft.com/office/drawing/2014/main" id="{665D5243-2AB9-4368-9B78-32AAC58104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4DD04163-0579-4AED-BAAA-E97ECDEEA0C5}" type="slidenum">
              <a:rPr lang="en-US" altLang="en-US" sz="1200" smtClean="0"/>
              <a:pPr/>
              <a:t>112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21BD5E5E-7339-4D49-A011-0F0034E84B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6B87AA74-A819-4D17-85D6-EF343C50D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03DE7B51-2E4D-4174-8844-91C51DBC1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6B6244A-CDC7-477C-84B6-1BBB1B045171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4380EAF2-05FC-433E-9F06-8E61A3E346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D66938C7-67CF-435B-87B9-05E3B2B18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2CC30821-D4FD-4037-BD9A-D2FDA62CFD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84DC76B-6B89-430E-A385-BA700E117F80}" type="slidenum">
              <a:rPr lang="en-GB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13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>
            <a:extLst>
              <a:ext uri="{FF2B5EF4-FFF2-40B4-BE49-F238E27FC236}">
                <a16:creationId xmlns:a16="http://schemas.microsoft.com/office/drawing/2014/main" id="{929F23A4-7C4B-4F2E-AD78-C63A17E49D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>
            <a:extLst>
              <a:ext uri="{FF2B5EF4-FFF2-40B4-BE49-F238E27FC236}">
                <a16:creationId xmlns:a16="http://schemas.microsoft.com/office/drawing/2014/main" id="{E7F84BCC-0DBC-411E-8190-9F108E30C1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46084" name="Slide Number Placeholder 3">
            <a:extLst>
              <a:ext uri="{FF2B5EF4-FFF2-40B4-BE49-F238E27FC236}">
                <a16:creationId xmlns:a16="http://schemas.microsoft.com/office/drawing/2014/main" id="{BCE44607-218A-4A88-8EBC-71434C297D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0CE0A9CA-6A4E-4160-9B24-9F42BB3BD3AF}" type="slidenum">
              <a:rPr lang="en-US" altLang="en-US" sz="1200" smtClean="0"/>
              <a:pPr/>
              <a:t>14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A381ABC0-49CB-4068-A548-5D24994A06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E3228C8D-941E-4B76-862A-1D3E6F90B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16FC0346-8A2A-4208-8AFC-393C15D7C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F99AE24-2CB7-4014-B13E-3CFDFC399854}" type="slidenum">
              <a:rPr lang="en-GB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15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>
            <a:extLst>
              <a:ext uri="{FF2B5EF4-FFF2-40B4-BE49-F238E27FC236}">
                <a16:creationId xmlns:a16="http://schemas.microsoft.com/office/drawing/2014/main" id="{E224E467-6562-4CE6-8B1D-1FE1C7A8B8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>
            <a:extLst>
              <a:ext uri="{FF2B5EF4-FFF2-40B4-BE49-F238E27FC236}">
                <a16:creationId xmlns:a16="http://schemas.microsoft.com/office/drawing/2014/main" id="{DF056DB0-5C2E-4588-A660-4E2076284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id="{FFF52337-AB74-40AC-A625-A718E5C4CB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94FCA01-F20E-4583-BDB5-CDFC6318792C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id="{183C55FD-C9B1-4D8D-B086-D67E7D5026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id="{AB39205D-8462-4AB6-9703-CB4D78BB4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7A4C5CBF-A639-4A6B-8E34-361C8ACA66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48CD2AC-7862-4D86-95E7-B0939F57CD66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>
            <a:extLst>
              <a:ext uri="{FF2B5EF4-FFF2-40B4-BE49-F238E27FC236}">
                <a16:creationId xmlns:a16="http://schemas.microsoft.com/office/drawing/2014/main" id="{F2E551EB-1826-48D0-A237-BCA5FDB1CD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>
            <a:extLst>
              <a:ext uri="{FF2B5EF4-FFF2-40B4-BE49-F238E27FC236}">
                <a16:creationId xmlns:a16="http://schemas.microsoft.com/office/drawing/2014/main" id="{61AB93EC-00F4-4D3E-A435-13A90D2CB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4276" name="Slide Number Placeholder 3">
            <a:extLst>
              <a:ext uri="{FF2B5EF4-FFF2-40B4-BE49-F238E27FC236}">
                <a16:creationId xmlns:a16="http://schemas.microsoft.com/office/drawing/2014/main" id="{6CE08659-2FB2-409E-8305-67FAA9912D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B0932CD-2156-4949-97FA-2D408411C512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>
            <a:extLst>
              <a:ext uri="{FF2B5EF4-FFF2-40B4-BE49-F238E27FC236}">
                <a16:creationId xmlns:a16="http://schemas.microsoft.com/office/drawing/2014/main" id="{ED63EDBA-AE29-4BF2-9784-DA5DCAE07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>
            <a:extLst>
              <a:ext uri="{FF2B5EF4-FFF2-40B4-BE49-F238E27FC236}">
                <a16:creationId xmlns:a16="http://schemas.microsoft.com/office/drawing/2014/main" id="{26C0A98F-0ADA-47EE-9D67-F790F9D5B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11E7DE0C-58CE-4747-9E6F-ED8DDA6614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8693949-9711-4E15-8BD9-264B2A3AB385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67754871-72CC-4C03-AA63-70F4DB82D1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42528390-94D2-4AC2-A8A5-D2DC0B463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A6759DE4-BD43-437B-B57C-95648FAD3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77611EE-DE16-45C1-934E-EA71E7BE3D4E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>
            <a:extLst>
              <a:ext uri="{FF2B5EF4-FFF2-40B4-BE49-F238E27FC236}">
                <a16:creationId xmlns:a16="http://schemas.microsoft.com/office/drawing/2014/main" id="{D952CA5F-56EC-4849-8155-EE50323D01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>
            <a:extLst>
              <a:ext uri="{FF2B5EF4-FFF2-40B4-BE49-F238E27FC236}">
                <a16:creationId xmlns:a16="http://schemas.microsoft.com/office/drawing/2014/main" id="{A4AEA770-5DB5-498E-9A7A-0C70A0D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8372" name="Slide Number Placeholder 3">
            <a:extLst>
              <a:ext uri="{FF2B5EF4-FFF2-40B4-BE49-F238E27FC236}">
                <a16:creationId xmlns:a16="http://schemas.microsoft.com/office/drawing/2014/main" id="{46115F09-0C97-4B2E-85B3-AE9274EED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04E1531-396B-4864-A734-E5C0FF96B857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B18DA8AD-2D05-4A50-8A75-29F9FB2C1F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0146017B-FC57-4920-875C-A31D65D62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0420" name="Slide Number Placeholder 3">
            <a:extLst>
              <a:ext uri="{FF2B5EF4-FFF2-40B4-BE49-F238E27FC236}">
                <a16:creationId xmlns:a16="http://schemas.microsoft.com/office/drawing/2014/main" id="{D621EF5C-3E6F-48B6-9C6F-80ECEFD9D1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692D753-A597-4C93-BB57-71D7D255BB0B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>
            <a:extLst>
              <a:ext uri="{FF2B5EF4-FFF2-40B4-BE49-F238E27FC236}">
                <a16:creationId xmlns:a16="http://schemas.microsoft.com/office/drawing/2014/main" id="{89B0351A-A63C-4402-A40A-0B8C3C54A6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>
            <a:extLst>
              <a:ext uri="{FF2B5EF4-FFF2-40B4-BE49-F238E27FC236}">
                <a16:creationId xmlns:a16="http://schemas.microsoft.com/office/drawing/2014/main" id="{1C22721D-3DAB-414F-AD85-C0AB0D4C9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2468" name="Slide Number Placeholder 3">
            <a:extLst>
              <a:ext uri="{FF2B5EF4-FFF2-40B4-BE49-F238E27FC236}">
                <a16:creationId xmlns:a16="http://schemas.microsoft.com/office/drawing/2014/main" id="{6CE8BA1B-505C-40BC-9E2C-952DED924F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F95A065-2218-43DB-8BDA-7EAB0F4D258C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>
            <a:extLst>
              <a:ext uri="{FF2B5EF4-FFF2-40B4-BE49-F238E27FC236}">
                <a16:creationId xmlns:a16="http://schemas.microsoft.com/office/drawing/2014/main" id="{B8A105F2-0507-49B2-904A-B838B95982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>
            <a:extLst>
              <a:ext uri="{FF2B5EF4-FFF2-40B4-BE49-F238E27FC236}">
                <a16:creationId xmlns:a16="http://schemas.microsoft.com/office/drawing/2014/main" id="{D25B519F-BD5D-42A0-B559-FA5A94343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57FF2CE3-6C13-435C-9B6A-CEB1EDF173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A8480C67-AD2D-419A-A636-8480B9C5386D}" type="slidenum">
              <a:rPr lang="en-US" altLang="en-US" sz="1200" smtClean="0"/>
              <a:pPr/>
              <a:t>23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>
            <a:extLst>
              <a:ext uri="{FF2B5EF4-FFF2-40B4-BE49-F238E27FC236}">
                <a16:creationId xmlns:a16="http://schemas.microsoft.com/office/drawing/2014/main" id="{B4B51FFC-9CFE-41D5-B3F6-806DB8FE0F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>
            <a:extLst>
              <a:ext uri="{FF2B5EF4-FFF2-40B4-BE49-F238E27FC236}">
                <a16:creationId xmlns:a16="http://schemas.microsoft.com/office/drawing/2014/main" id="{E6CF08D1-8F69-4723-8FB8-31A415D5B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6564" name="Slide Number Placeholder 3">
            <a:extLst>
              <a:ext uri="{FF2B5EF4-FFF2-40B4-BE49-F238E27FC236}">
                <a16:creationId xmlns:a16="http://schemas.microsoft.com/office/drawing/2014/main" id="{4F372F3D-E102-4C8E-A43B-6AF0421FA2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020A315-844F-4E16-A385-019766314B5F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>
            <a:extLst>
              <a:ext uri="{FF2B5EF4-FFF2-40B4-BE49-F238E27FC236}">
                <a16:creationId xmlns:a16="http://schemas.microsoft.com/office/drawing/2014/main" id="{A15C227F-F75D-4873-B98F-6DB67410DC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>
            <a:extLst>
              <a:ext uri="{FF2B5EF4-FFF2-40B4-BE49-F238E27FC236}">
                <a16:creationId xmlns:a16="http://schemas.microsoft.com/office/drawing/2014/main" id="{9CADDB63-434E-4DEB-9B9F-996A51ED5D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68612" name="Slide Number Placeholder 3">
            <a:extLst>
              <a:ext uri="{FF2B5EF4-FFF2-40B4-BE49-F238E27FC236}">
                <a16:creationId xmlns:a16="http://schemas.microsoft.com/office/drawing/2014/main" id="{991898A2-5033-460C-A2A3-D6A6528D33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95554684-A840-4DEB-AC72-3D25606482BB}" type="slidenum">
              <a:rPr lang="en-US" altLang="en-US" sz="1200" smtClean="0"/>
              <a:pPr/>
              <a:t>25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>
            <a:extLst>
              <a:ext uri="{FF2B5EF4-FFF2-40B4-BE49-F238E27FC236}">
                <a16:creationId xmlns:a16="http://schemas.microsoft.com/office/drawing/2014/main" id="{0B82594B-AFC9-41FA-9104-1DD880A296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>
            <a:extLst>
              <a:ext uri="{FF2B5EF4-FFF2-40B4-BE49-F238E27FC236}">
                <a16:creationId xmlns:a16="http://schemas.microsoft.com/office/drawing/2014/main" id="{7CFB5ABE-E215-4FA9-82FD-BA6963E309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70660" name="Slide Number Placeholder 3">
            <a:extLst>
              <a:ext uri="{FF2B5EF4-FFF2-40B4-BE49-F238E27FC236}">
                <a16:creationId xmlns:a16="http://schemas.microsoft.com/office/drawing/2014/main" id="{9DD9F7B2-4A34-40E9-BBF3-6EC5D7F472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FC3731FA-FE61-4799-AD85-AE4BA14130F1}" type="slidenum">
              <a:rPr lang="en-US" altLang="en-US" sz="1200" smtClean="0"/>
              <a:pPr/>
              <a:t>26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>
            <a:extLst>
              <a:ext uri="{FF2B5EF4-FFF2-40B4-BE49-F238E27FC236}">
                <a16:creationId xmlns:a16="http://schemas.microsoft.com/office/drawing/2014/main" id="{247098D5-2576-44C9-B4DF-29B940ED73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>
            <a:extLst>
              <a:ext uri="{FF2B5EF4-FFF2-40B4-BE49-F238E27FC236}">
                <a16:creationId xmlns:a16="http://schemas.microsoft.com/office/drawing/2014/main" id="{4CB84266-E17E-488A-B43F-BF89D1660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2708" name="Slide Number Placeholder 3">
            <a:extLst>
              <a:ext uri="{FF2B5EF4-FFF2-40B4-BE49-F238E27FC236}">
                <a16:creationId xmlns:a16="http://schemas.microsoft.com/office/drawing/2014/main" id="{47B7F1D0-C3CB-44A8-92D1-9F1A1759E6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459019D-66D3-4583-85C5-C75084BD2149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>
            <a:extLst>
              <a:ext uri="{FF2B5EF4-FFF2-40B4-BE49-F238E27FC236}">
                <a16:creationId xmlns:a16="http://schemas.microsoft.com/office/drawing/2014/main" id="{4BF586E6-B0E8-4DBD-8F0D-3E5F2BE2B4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>
            <a:extLst>
              <a:ext uri="{FF2B5EF4-FFF2-40B4-BE49-F238E27FC236}">
                <a16:creationId xmlns:a16="http://schemas.microsoft.com/office/drawing/2014/main" id="{DFDF6D7A-9C52-471C-916F-5435DDD6A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  <p:sp>
        <p:nvSpPr>
          <p:cNvPr id="74756" name="Slide Number Placeholder 3">
            <a:extLst>
              <a:ext uri="{FF2B5EF4-FFF2-40B4-BE49-F238E27FC236}">
                <a16:creationId xmlns:a16="http://schemas.microsoft.com/office/drawing/2014/main" id="{B56CB059-D8B9-493C-97AD-93FD15F01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B8935CF-FA4C-444D-BF70-E91749615A90}" type="slidenum">
              <a:rPr lang="en-GB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28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>
            <a:extLst>
              <a:ext uri="{FF2B5EF4-FFF2-40B4-BE49-F238E27FC236}">
                <a16:creationId xmlns:a16="http://schemas.microsoft.com/office/drawing/2014/main" id="{C804153D-716C-491D-BB92-A2E0C3143A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>
            <a:extLst>
              <a:ext uri="{FF2B5EF4-FFF2-40B4-BE49-F238E27FC236}">
                <a16:creationId xmlns:a16="http://schemas.microsoft.com/office/drawing/2014/main" id="{8EF56812-0C8F-42FA-A675-440E63CCD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1F39B17E-5BA1-4DDE-A24A-6D60C1C2F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138F13B-111A-4383-A2AC-702C25BC2B18}" type="slidenum">
              <a:rPr lang="en-GB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29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CA65F48A-316B-45E7-B6D7-ECDEB31881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5ED22164-E695-4022-9C38-CD95692C9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DB5BA987-4BDB-4246-9E10-189701A079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3DCB736-F7F3-452D-B43E-57BD92CD15FC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>
            <a:extLst>
              <a:ext uri="{FF2B5EF4-FFF2-40B4-BE49-F238E27FC236}">
                <a16:creationId xmlns:a16="http://schemas.microsoft.com/office/drawing/2014/main" id="{2A50A7EA-9CF7-4EE1-A6D2-87CCC02312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>
            <a:extLst>
              <a:ext uri="{FF2B5EF4-FFF2-40B4-BE49-F238E27FC236}">
                <a16:creationId xmlns:a16="http://schemas.microsoft.com/office/drawing/2014/main" id="{2DD35747-336B-4462-8767-F2720D8A7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  <p:sp>
        <p:nvSpPr>
          <p:cNvPr id="78852" name="Slide Number Placeholder 3">
            <a:extLst>
              <a:ext uri="{FF2B5EF4-FFF2-40B4-BE49-F238E27FC236}">
                <a16:creationId xmlns:a16="http://schemas.microsoft.com/office/drawing/2014/main" id="{957D82AB-DB44-4969-B683-BDABAE5D05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D98A429-BD3A-48FC-B7CD-75AE04C92841}" type="slidenum">
              <a:rPr lang="en-GB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30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>
            <a:extLst>
              <a:ext uri="{FF2B5EF4-FFF2-40B4-BE49-F238E27FC236}">
                <a16:creationId xmlns:a16="http://schemas.microsoft.com/office/drawing/2014/main" id="{A3A98E90-25EE-450C-8001-433006F614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>
            <a:extLst>
              <a:ext uri="{FF2B5EF4-FFF2-40B4-BE49-F238E27FC236}">
                <a16:creationId xmlns:a16="http://schemas.microsoft.com/office/drawing/2014/main" id="{25DC4B79-09D4-4578-A0C7-C4F9E0BA5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  <p:sp>
        <p:nvSpPr>
          <p:cNvPr id="80900" name="Slide Number Placeholder 3">
            <a:extLst>
              <a:ext uri="{FF2B5EF4-FFF2-40B4-BE49-F238E27FC236}">
                <a16:creationId xmlns:a16="http://schemas.microsoft.com/office/drawing/2014/main" id="{D866313E-9F74-4EA0-A664-B9FAC0934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29241B5-BC88-451F-8D77-E7A36D9A9319}" type="slidenum">
              <a:rPr lang="en-GB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31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>
            <a:extLst>
              <a:ext uri="{FF2B5EF4-FFF2-40B4-BE49-F238E27FC236}">
                <a16:creationId xmlns:a16="http://schemas.microsoft.com/office/drawing/2014/main" id="{26A2F8A6-A50B-483E-8C67-D9E9D7180F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>
            <a:extLst>
              <a:ext uri="{FF2B5EF4-FFF2-40B4-BE49-F238E27FC236}">
                <a16:creationId xmlns:a16="http://schemas.microsoft.com/office/drawing/2014/main" id="{27825951-0B20-4B9D-A357-4508F2922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  <p:sp>
        <p:nvSpPr>
          <p:cNvPr id="82948" name="Slide Number Placeholder 3">
            <a:extLst>
              <a:ext uri="{FF2B5EF4-FFF2-40B4-BE49-F238E27FC236}">
                <a16:creationId xmlns:a16="http://schemas.microsoft.com/office/drawing/2014/main" id="{12031844-F238-4EA1-BDBA-6F1448A16A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87367A3-A240-42FF-95BD-B11570123C21}" type="slidenum">
              <a:rPr lang="en-GB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32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>
            <a:extLst>
              <a:ext uri="{FF2B5EF4-FFF2-40B4-BE49-F238E27FC236}">
                <a16:creationId xmlns:a16="http://schemas.microsoft.com/office/drawing/2014/main" id="{B9538FC7-2A08-47F8-9EF5-3C84C01C04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>
            <a:extLst>
              <a:ext uri="{FF2B5EF4-FFF2-40B4-BE49-F238E27FC236}">
                <a16:creationId xmlns:a16="http://schemas.microsoft.com/office/drawing/2014/main" id="{D55B3AFD-EB27-414F-84C2-2A9FC4143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4996" name="Slide Number Placeholder 3">
            <a:extLst>
              <a:ext uri="{FF2B5EF4-FFF2-40B4-BE49-F238E27FC236}">
                <a16:creationId xmlns:a16="http://schemas.microsoft.com/office/drawing/2014/main" id="{90ADD021-DE42-472C-A45E-59BEBEB3BF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15D3FC1-198A-4E67-9D6F-B4B7A812B720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>
            <a:extLst>
              <a:ext uri="{FF2B5EF4-FFF2-40B4-BE49-F238E27FC236}">
                <a16:creationId xmlns:a16="http://schemas.microsoft.com/office/drawing/2014/main" id="{93506E11-BCCE-4861-A36A-0965778370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>
            <a:extLst>
              <a:ext uri="{FF2B5EF4-FFF2-40B4-BE49-F238E27FC236}">
                <a16:creationId xmlns:a16="http://schemas.microsoft.com/office/drawing/2014/main" id="{70D58A37-EA57-49CB-8DCE-F2653C4EE8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87044" name="Slide Number Placeholder 3">
            <a:extLst>
              <a:ext uri="{FF2B5EF4-FFF2-40B4-BE49-F238E27FC236}">
                <a16:creationId xmlns:a16="http://schemas.microsoft.com/office/drawing/2014/main" id="{C8844BF3-D232-4C1F-94CF-10F35D2523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E613E955-0F9E-4F7E-8504-E2EB3CBF9AE4}" type="slidenum">
              <a:rPr lang="en-US" altLang="en-US" sz="1200" smtClean="0"/>
              <a:pPr/>
              <a:t>34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>
            <a:extLst>
              <a:ext uri="{FF2B5EF4-FFF2-40B4-BE49-F238E27FC236}">
                <a16:creationId xmlns:a16="http://schemas.microsoft.com/office/drawing/2014/main" id="{9887E877-DCD9-474A-8D7D-47B733C3C3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>
            <a:extLst>
              <a:ext uri="{FF2B5EF4-FFF2-40B4-BE49-F238E27FC236}">
                <a16:creationId xmlns:a16="http://schemas.microsoft.com/office/drawing/2014/main" id="{DBC4A029-B305-43C3-BFC8-EC32498E4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9092" name="Slide Number Placeholder 3">
            <a:extLst>
              <a:ext uri="{FF2B5EF4-FFF2-40B4-BE49-F238E27FC236}">
                <a16:creationId xmlns:a16="http://schemas.microsoft.com/office/drawing/2014/main" id="{5D5F5AA7-55F6-499C-99BB-7F0723A88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E2F16B4-35D5-4177-A501-4F13CF1091FF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>
            <a:extLst>
              <a:ext uri="{FF2B5EF4-FFF2-40B4-BE49-F238E27FC236}">
                <a16:creationId xmlns:a16="http://schemas.microsoft.com/office/drawing/2014/main" id="{8C20D012-CD32-44DB-BF0C-6451C08C78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>
            <a:extLst>
              <a:ext uri="{FF2B5EF4-FFF2-40B4-BE49-F238E27FC236}">
                <a16:creationId xmlns:a16="http://schemas.microsoft.com/office/drawing/2014/main" id="{69CD8CFE-7A13-4619-822A-C8D30683A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91140" name="Slide Number Placeholder 3">
            <a:extLst>
              <a:ext uri="{FF2B5EF4-FFF2-40B4-BE49-F238E27FC236}">
                <a16:creationId xmlns:a16="http://schemas.microsoft.com/office/drawing/2014/main" id="{B1FFFA9F-E73D-4EE0-A0C7-9F2F58E67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29984A1-F4C3-4B30-B84E-30C47EF121EB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>
            <a:extLst>
              <a:ext uri="{FF2B5EF4-FFF2-40B4-BE49-F238E27FC236}">
                <a16:creationId xmlns:a16="http://schemas.microsoft.com/office/drawing/2014/main" id="{34B05940-F43D-40B1-AF2A-994B1B485A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>
            <a:extLst>
              <a:ext uri="{FF2B5EF4-FFF2-40B4-BE49-F238E27FC236}">
                <a16:creationId xmlns:a16="http://schemas.microsoft.com/office/drawing/2014/main" id="{C0F8312A-9C06-4313-BEDD-8800E0B75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93188" name="Slide Number Placeholder 3">
            <a:extLst>
              <a:ext uri="{FF2B5EF4-FFF2-40B4-BE49-F238E27FC236}">
                <a16:creationId xmlns:a16="http://schemas.microsoft.com/office/drawing/2014/main" id="{F1AF9A84-D65A-4091-8ABE-A732841906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0E143F2C-30A8-41E7-8E85-82D5AA3994DA}" type="slidenum">
              <a:rPr lang="en-US" altLang="en-US" sz="1200" smtClean="0"/>
              <a:pPr/>
              <a:t>37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>
            <a:extLst>
              <a:ext uri="{FF2B5EF4-FFF2-40B4-BE49-F238E27FC236}">
                <a16:creationId xmlns:a16="http://schemas.microsoft.com/office/drawing/2014/main" id="{E282B3F0-DAC6-465F-8263-C594E7A800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>
            <a:extLst>
              <a:ext uri="{FF2B5EF4-FFF2-40B4-BE49-F238E27FC236}">
                <a16:creationId xmlns:a16="http://schemas.microsoft.com/office/drawing/2014/main" id="{140DA10A-91C9-442F-A519-CBEC1219F0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95236" name="Slide Number Placeholder 3">
            <a:extLst>
              <a:ext uri="{FF2B5EF4-FFF2-40B4-BE49-F238E27FC236}">
                <a16:creationId xmlns:a16="http://schemas.microsoft.com/office/drawing/2014/main" id="{7240CC53-5BB5-4751-840E-9A550482E3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6A056830-EAB8-45AA-BB5B-9B2933D43B20}" type="slidenum">
              <a:rPr lang="en-US" altLang="en-US" sz="1200" smtClean="0"/>
              <a:pPr/>
              <a:t>38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>
            <a:extLst>
              <a:ext uri="{FF2B5EF4-FFF2-40B4-BE49-F238E27FC236}">
                <a16:creationId xmlns:a16="http://schemas.microsoft.com/office/drawing/2014/main" id="{D242B876-939A-419A-A422-B87C72BBEF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>
            <a:extLst>
              <a:ext uri="{FF2B5EF4-FFF2-40B4-BE49-F238E27FC236}">
                <a16:creationId xmlns:a16="http://schemas.microsoft.com/office/drawing/2014/main" id="{4CE25B90-2B34-4B4C-80C3-34918855AE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97284" name="Slide Number Placeholder 3">
            <a:extLst>
              <a:ext uri="{FF2B5EF4-FFF2-40B4-BE49-F238E27FC236}">
                <a16:creationId xmlns:a16="http://schemas.microsoft.com/office/drawing/2014/main" id="{BCC38F13-7E54-4811-9265-ECCD634A5B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9FAF0CC2-D06A-4A3B-A436-819B874FEEC5}" type="slidenum">
              <a:rPr lang="en-US" altLang="en-US" sz="1200" smtClean="0"/>
              <a:pPr/>
              <a:t>39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14DB26F4-55FD-45DC-97FA-57B83ED0D8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8DBF8B37-D90E-4581-8B91-605A2C3B8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44DE26D1-8B3B-4450-B3AD-67A41AB191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556044A-A6E6-4D85-9FEE-9EB3405136FA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>
            <a:extLst>
              <a:ext uri="{FF2B5EF4-FFF2-40B4-BE49-F238E27FC236}">
                <a16:creationId xmlns:a16="http://schemas.microsoft.com/office/drawing/2014/main" id="{3942108D-4FD7-4099-9C11-CA629FCFEF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>
            <a:extLst>
              <a:ext uri="{FF2B5EF4-FFF2-40B4-BE49-F238E27FC236}">
                <a16:creationId xmlns:a16="http://schemas.microsoft.com/office/drawing/2014/main" id="{E5CC62B5-0A45-40A8-8C3D-CB618A14C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99332" name="Slide Number Placeholder 3">
            <a:extLst>
              <a:ext uri="{FF2B5EF4-FFF2-40B4-BE49-F238E27FC236}">
                <a16:creationId xmlns:a16="http://schemas.microsoft.com/office/drawing/2014/main" id="{8A0FF3C5-1F31-4E4D-A196-C66131C581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69CF3D35-3553-4E5C-9271-2C86EBC99597}" type="slidenum">
              <a:rPr lang="en-US" altLang="en-US" sz="1200" smtClean="0"/>
              <a:pPr/>
              <a:t>40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>
            <a:extLst>
              <a:ext uri="{FF2B5EF4-FFF2-40B4-BE49-F238E27FC236}">
                <a16:creationId xmlns:a16="http://schemas.microsoft.com/office/drawing/2014/main" id="{D5E8F776-D80F-42E5-A5AA-654C31F9B1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>
            <a:extLst>
              <a:ext uri="{FF2B5EF4-FFF2-40B4-BE49-F238E27FC236}">
                <a16:creationId xmlns:a16="http://schemas.microsoft.com/office/drawing/2014/main" id="{A0AFE5B8-ED74-4C0B-957C-29573479DA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101380" name="Slide Number Placeholder 3">
            <a:extLst>
              <a:ext uri="{FF2B5EF4-FFF2-40B4-BE49-F238E27FC236}">
                <a16:creationId xmlns:a16="http://schemas.microsoft.com/office/drawing/2014/main" id="{FA06FE89-62A3-498B-8ED0-A542D26E25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0C28FCD9-FB92-498C-AB89-963700CA0F3C}" type="slidenum">
              <a:rPr lang="en-US" altLang="en-US" sz="1200" smtClean="0"/>
              <a:pPr/>
              <a:t>41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>
            <a:extLst>
              <a:ext uri="{FF2B5EF4-FFF2-40B4-BE49-F238E27FC236}">
                <a16:creationId xmlns:a16="http://schemas.microsoft.com/office/drawing/2014/main" id="{A55F56B6-7AE1-4C1A-BCEA-34927EE629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>
            <a:extLst>
              <a:ext uri="{FF2B5EF4-FFF2-40B4-BE49-F238E27FC236}">
                <a16:creationId xmlns:a16="http://schemas.microsoft.com/office/drawing/2014/main" id="{E15E27F2-FCCF-4FC7-A7ED-E53CD9E1A9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103428" name="Slide Number Placeholder 3">
            <a:extLst>
              <a:ext uri="{FF2B5EF4-FFF2-40B4-BE49-F238E27FC236}">
                <a16:creationId xmlns:a16="http://schemas.microsoft.com/office/drawing/2014/main" id="{8C8E9F4F-E81C-455E-AB3F-C13924C894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5373989F-F3CB-430E-9B8F-A8648FE694D0}" type="slidenum">
              <a:rPr lang="en-US" altLang="en-US" sz="1200" smtClean="0"/>
              <a:pPr/>
              <a:t>42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>
            <a:extLst>
              <a:ext uri="{FF2B5EF4-FFF2-40B4-BE49-F238E27FC236}">
                <a16:creationId xmlns:a16="http://schemas.microsoft.com/office/drawing/2014/main" id="{83FFBC3D-EBB9-4330-B452-5AD52F3343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>
            <a:extLst>
              <a:ext uri="{FF2B5EF4-FFF2-40B4-BE49-F238E27FC236}">
                <a16:creationId xmlns:a16="http://schemas.microsoft.com/office/drawing/2014/main" id="{E6CFCB9C-1099-4FC3-AB9D-E76135407D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105476" name="Slide Number Placeholder 3">
            <a:extLst>
              <a:ext uri="{FF2B5EF4-FFF2-40B4-BE49-F238E27FC236}">
                <a16:creationId xmlns:a16="http://schemas.microsoft.com/office/drawing/2014/main" id="{D00CA542-A0AC-40FC-8182-ED3229DEA9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467066A9-125C-4D07-BBA1-02459FA2B02A}" type="slidenum">
              <a:rPr lang="en-US" altLang="en-US" sz="1200" smtClean="0"/>
              <a:pPr/>
              <a:t>43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>
            <a:extLst>
              <a:ext uri="{FF2B5EF4-FFF2-40B4-BE49-F238E27FC236}">
                <a16:creationId xmlns:a16="http://schemas.microsoft.com/office/drawing/2014/main" id="{B0B5D5A0-0B11-46C0-9707-5345774ECF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Notes Placeholder 2">
            <a:extLst>
              <a:ext uri="{FF2B5EF4-FFF2-40B4-BE49-F238E27FC236}">
                <a16:creationId xmlns:a16="http://schemas.microsoft.com/office/drawing/2014/main" id="{E24AC061-60DE-4080-9362-26C110AFB6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 dirty="0"/>
          </a:p>
        </p:txBody>
      </p:sp>
      <p:sp>
        <p:nvSpPr>
          <p:cNvPr id="107524" name="Slide Number Placeholder 3">
            <a:extLst>
              <a:ext uri="{FF2B5EF4-FFF2-40B4-BE49-F238E27FC236}">
                <a16:creationId xmlns:a16="http://schemas.microsoft.com/office/drawing/2014/main" id="{876AAE24-F1D3-4DF0-A93D-CA69E60DA7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8568883F-FD19-4CD4-A995-90D3A8193502}" type="slidenum">
              <a:rPr lang="en-US" altLang="en-US" sz="1200" smtClean="0"/>
              <a:pPr/>
              <a:t>44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D6F624DC-5A75-4832-9A20-5D604D0429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EF199F74-F6CC-42B4-B29F-9FF890F48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09572" name="Slide Number Placeholder 3">
            <a:extLst>
              <a:ext uri="{FF2B5EF4-FFF2-40B4-BE49-F238E27FC236}">
                <a16:creationId xmlns:a16="http://schemas.microsoft.com/office/drawing/2014/main" id="{AD44AFEB-B740-4A07-A1A3-D8E8902F4D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25F3FDAE-845E-4335-9A13-89D27B861812}" type="slidenum">
              <a:rPr lang="en-US" altLang="en-US" sz="1200" smtClean="0"/>
              <a:pPr/>
              <a:t>45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>
            <a:extLst>
              <a:ext uri="{FF2B5EF4-FFF2-40B4-BE49-F238E27FC236}">
                <a16:creationId xmlns:a16="http://schemas.microsoft.com/office/drawing/2014/main" id="{3BD96E23-39C2-4490-9391-93B25DC7BE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>
            <a:extLst>
              <a:ext uri="{FF2B5EF4-FFF2-40B4-BE49-F238E27FC236}">
                <a16:creationId xmlns:a16="http://schemas.microsoft.com/office/drawing/2014/main" id="{28599A35-65F7-4BBB-81D9-C1D49AA4D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1620" name="Slide Number Placeholder 3">
            <a:extLst>
              <a:ext uri="{FF2B5EF4-FFF2-40B4-BE49-F238E27FC236}">
                <a16:creationId xmlns:a16="http://schemas.microsoft.com/office/drawing/2014/main" id="{BABD10AD-4151-4FF0-A2E0-E51C56D59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E902CC3B-B2CD-4BEB-9C4D-4FA4A51EE08A}" type="slidenum">
              <a:rPr lang="en-US" altLang="en-US" sz="1200" smtClean="0"/>
              <a:pPr/>
              <a:t>46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>
            <a:extLst>
              <a:ext uri="{FF2B5EF4-FFF2-40B4-BE49-F238E27FC236}">
                <a16:creationId xmlns:a16="http://schemas.microsoft.com/office/drawing/2014/main" id="{7603AFC7-A55E-49FB-96F7-949FD16178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Notes Placeholder 2">
            <a:extLst>
              <a:ext uri="{FF2B5EF4-FFF2-40B4-BE49-F238E27FC236}">
                <a16:creationId xmlns:a16="http://schemas.microsoft.com/office/drawing/2014/main" id="{D6711629-AB20-4E07-83B9-A0B692395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3668" name="Slide Number Placeholder 3">
            <a:extLst>
              <a:ext uri="{FF2B5EF4-FFF2-40B4-BE49-F238E27FC236}">
                <a16:creationId xmlns:a16="http://schemas.microsoft.com/office/drawing/2014/main" id="{9CA8B474-286A-4B93-AF70-9FE0EFEA8E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843355C1-562A-47CB-A25C-45561D844FEF}" type="slidenum">
              <a:rPr lang="en-US" altLang="en-US" sz="1200" smtClean="0"/>
              <a:pPr/>
              <a:t>47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>
            <a:extLst>
              <a:ext uri="{FF2B5EF4-FFF2-40B4-BE49-F238E27FC236}">
                <a16:creationId xmlns:a16="http://schemas.microsoft.com/office/drawing/2014/main" id="{5BD3FDFE-A40A-41F8-9B55-10B0E667A7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Notes Placeholder 2">
            <a:extLst>
              <a:ext uri="{FF2B5EF4-FFF2-40B4-BE49-F238E27FC236}">
                <a16:creationId xmlns:a16="http://schemas.microsoft.com/office/drawing/2014/main" id="{16E24496-277D-40C9-B663-B77899713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5716" name="Slide Number Placeholder 3">
            <a:extLst>
              <a:ext uri="{FF2B5EF4-FFF2-40B4-BE49-F238E27FC236}">
                <a16:creationId xmlns:a16="http://schemas.microsoft.com/office/drawing/2014/main" id="{B0B2166A-5D80-432D-933D-D966D15ED0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7D432EF-1355-4C5C-AADA-0E660D72A5CE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>
            <a:extLst>
              <a:ext uri="{FF2B5EF4-FFF2-40B4-BE49-F238E27FC236}">
                <a16:creationId xmlns:a16="http://schemas.microsoft.com/office/drawing/2014/main" id="{1BD6CA34-3CD1-4A87-ACE5-84AB3912F1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Notes Placeholder 2">
            <a:extLst>
              <a:ext uri="{FF2B5EF4-FFF2-40B4-BE49-F238E27FC236}">
                <a16:creationId xmlns:a16="http://schemas.microsoft.com/office/drawing/2014/main" id="{EFA40154-2530-4CDB-B157-BE6B82F46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7764" name="Slide Number Placeholder 3">
            <a:extLst>
              <a:ext uri="{FF2B5EF4-FFF2-40B4-BE49-F238E27FC236}">
                <a16:creationId xmlns:a16="http://schemas.microsoft.com/office/drawing/2014/main" id="{D4FABB92-7A4B-496C-AC2F-37CBB20089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71D2A8F-E598-41FE-AA8B-05A424A7518E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C23C5BFB-1679-4536-A0E6-81C0576328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id="{5F603799-EB0D-4613-B48C-5E64B42D3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D42C51F7-CE89-4E00-9AE6-3A42D2F99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0748120-71A1-4C59-B554-E9A0B26F0C08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>
            <a:extLst>
              <a:ext uri="{FF2B5EF4-FFF2-40B4-BE49-F238E27FC236}">
                <a16:creationId xmlns:a16="http://schemas.microsoft.com/office/drawing/2014/main" id="{0A80803E-E322-4940-B802-5DDD49DA3F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>
            <a:extLst>
              <a:ext uri="{FF2B5EF4-FFF2-40B4-BE49-F238E27FC236}">
                <a16:creationId xmlns:a16="http://schemas.microsoft.com/office/drawing/2014/main" id="{8073682A-BFA9-469D-91C2-F1EB51732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9812" name="Slide Number Placeholder 3">
            <a:extLst>
              <a:ext uri="{FF2B5EF4-FFF2-40B4-BE49-F238E27FC236}">
                <a16:creationId xmlns:a16="http://schemas.microsoft.com/office/drawing/2014/main" id="{A59FD915-2E1D-48E4-B63C-BF45B6AF0C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81D7D0A-A1FD-422C-9C74-8184FC1A12CB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>
            <a:extLst>
              <a:ext uri="{FF2B5EF4-FFF2-40B4-BE49-F238E27FC236}">
                <a16:creationId xmlns:a16="http://schemas.microsoft.com/office/drawing/2014/main" id="{C6B9A801-B6AB-4D5B-99F0-2B4B763339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>
            <a:extLst>
              <a:ext uri="{FF2B5EF4-FFF2-40B4-BE49-F238E27FC236}">
                <a16:creationId xmlns:a16="http://schemas.microsoft.com/office/drawing/2014/main" id="{37EEBF83-388A-4AEC-964E-767BEA143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3908" name="Slide Number Placeholder 3">
            <a:extLst>
              <a:ext uri="{FF2B5EF4-FFF2-40B4-BE49-F238E27FC236}">
                <a16:creationId xmlns:a16="http://schemas.microsoft.com/office/drawing/2014/main" id="{85E09A3E-AFDB-49D7-A518-F200B2CA6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1B757ED-731B-4E20-AE29-7A5661BD5EE2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>
            <a:extLst>
              <a:ext uri="{FF2B5EF4-FFF2-40B4-BE49-F238E27FC236}">
                <a16:creationId xmlns:a16="http://schemas.microsoft.com/office/drawing/2014/main" id="{CCC0D64C-6DF1-4DDE-BC45-4108A1E6F8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>
            <a:extLst>
              <a:ext uri="{FF2B5EF4-FFF2-40B4-BE49-F238E27FC236}">
                <a16:creationId xmlns:a16="http://schemas.microsoft.com/office/drawing/2014/main" id="{7EC02E7D-1AE4-4BED-B20E-621BEA1D1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2EB06C35-44CB-4B5E-AC66-473EAE02E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684BF08-674B-40CF-AC5B-8E46EF1E2DEB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>
            <a:extLst>
              <a:ext uri="{FF2B5EF4-FFF2-40B4-BE49-F238E27FC236}">
                <a16:creationId xmlns:a16="http://schemas.microsoft.com/office/drawing/2014/main" id="{899E1DDA-F50E-4EA3-8CF0-A27B92C9C7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Notes Placeholder 2">
            <a:extLst>
              <a:ext uri="{FF2B5EF4-FFF2-40B4-BE49-F238E27FC236}">
                <a16:creationId xmlns:a16="http://schemas.microsoft.com/office/drawing/2014/main" id="{B7C4BBC1-2087-451B-9095-3EB4A859B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8004" name="Slide Number Placeholder 3">
            <a:extLst>
              <a:ext uri="{FF2B5EF4-FFF2-40B4-BE49-F238E27FC236}">
                <a16:creationId xmlns:a16="http://schemas.microsoft.com/office/drawing/2014/main" id="{C8582772-22EB-4142-8649-ECDA2A5A79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33411ED-3ECC-4B5D-B7F1-EE3DF8D0DAA4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>
            <a:extLst>
              <a:ext uri="{FF2B5EF4-FFF2-40B4-BE49-F238E27FC236}">
                <a16:creationId xmlns:a16="http://schemas.microsoft.com/office/drawing/2014/main" id="{2750D6B6-6AD3-44FC-91BA-410C02AB7B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>
            <a:extLst>
              <a:ext uri="{FF2B5EF4-FFF2-40B4-BE49-F238E27FC236}">
                <a16:creationId xmlns:a16="http://schemas.microsoft.com/office/drawing/2014/main" id="{500F68E2-536D-40FA-A490-45C105185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30052" name="Slide Number Placeholder 3">
            <a:extLst>
              <a:ext uri="{FF2B5EF4-FFF2-40B4-BE49-F238E27FC236}">
                <a16:creationId xmlns:a16="http://schemas.microsoft.com/office/drawing/2014/main" id="{65DF93F9-7BBD-41F4-B343-948796BEF3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8FD2636-775D-4640-9134-DC80B9D787C8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>
            <a:extLst>
              <a:ext uri="{FF2B5EF4-FFF2-40B4-BE49-F238E27FC236}">
                <a16:creationId xmlns:a16="http://schemas.microsoft.com/office/drawing/2014/main" id="{67F420CF-25A5-40F6-9ADA-A0485671B7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Notes Placeholder 2">
            <a:extLst>
              <a:ext uri="{FF2B5EF4-FFF2-40B4-BE49-F238E27FC236}">
                <a16:creationId xmlns:a16="http://schemas.microsoft.com/office/drawing/2014/main" id="{B6ECE2A7-0BDE-4BA0-BE43-DE3BEE87A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32100" name="Slide Number Placeholder 3">
            <a:extLst>
              <a:ext uri="{FF2B5EF4-FFF2-40B4-BE49-F238E27FC236}">
                <a16:creationId xmlns:a16="http://schemas.microsoft.com/office/drawing/2014/main" id="{50FE81E7-3238-48FA-9D95-8555231EA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6FC2241-2EC1-4A69-83A9-857B5CF4F55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>
            <a:extLst>
              <a:ext uri="{FF2B5EF4-FFF2-40B4-BE49-F238E27FC236}">
                <a16:creationId xmlns:a16="http://schemas.microsoft.com/office/drawing/2014/main" id="{B7D5D1DB-EBE9-4F05-B843-745CB82202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Notes Placeholder 2">
            <a:extLst>
              <a:ext uri="{FF2B5EF4-FFF2-40B4-BE49-F238E27FC236}">
                <a16:creationId xmlns:a16="http://schemas.microsoft.com/office/drawing/2014/main" id="{85F40D17-3FD7-4072-A5E6-8327BC7AE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34148" name="Slide Number Placeholder 3">
            <a:extLst>
              <a:ext uri="{FF2B5EF4-FFF2-40B4-BE49-F238E27FC236}">
                <a16:creationId xmlns:a16="http://schemas.microsoft.com/office/drawing/2014/main" id="{F44084BC-4610-4F18-A914-7BB2641D6E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E993DF5-3F0E-486A-960A-5AAC1A0E7B0B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>
            <a:extLst>
              <a:ext uri="{FF2B5EF4-FFF2-40B4-BE49-F238E27FC236}">
                <a16:creationId xmlns:a16="http://schemas.microsoft.com/office/drawing/2014/main" id="{612210B4-A5BE-44E6-A7EC-C3C6701474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Notes Placeholder 2">
            <a:extLst>
              <a:ext uri="{FF2B5EF4-FFF2-40B4-BE49-F238E27FC236}">
                <a16:creationId xmlns:a16="http://schemas.microsoft.com/office/drawing/2014/main" id="{E1ED4502-AFF6-4382-8C87-2FEAD8DAB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21860" name="Slide Number Placeholder 3">
            <a:extLst>
              <a:ext uri="{FF2B5EF4-FFF2-40B4-BE49-F238E27FC236}">
                <a16:creationId xmlns:a16="http://schemas.microsoft.com/office/drawing/2014/main" id="{785D0966-339E-4DAC-A7C9-8371BD715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613627E-C20D-43C0-A2B5-D5C3BC7C89BF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>
            <a:extLst>
              <a:ext uri="{FF2B5EF4-FFF2-40B4-BE49-F238E27FC236}">
                <a16:creationId xmlns:a16="http://schemas.microsoft.com/office/drawing/2014/main" id="{2B44CF59-197C-482A-80DB-B9CF25D097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Notes Placeholder 2">
            <a:extLst>
              <a:ext uri="{FF2B5EF4-FFF2-40B4-BE49-F238E27FC236}">
                <a16:creationId xmlns:a16="http://schemas.microsoft.com/office/drawing/2014/main" id="{E0613BF8-7574-43E1-9CEA-87EE06928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36196" name="Slide Number Placeholder 3">
            <a:extLst>
              <a:ext uri="{FF2B5EF4-FFF2-40B4-BE49-F238E27FC236}">
                <a16:creationId xmlns:a16="http://schemas.microsoft.com/office/drawing/2014/main" id="{02A96A1F-6CA1-41CA-8658-4F6F0F9FED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8923E9B-546E-4068-AA39-63E9B8598E26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>
            <a:extLst>
              <a:ext uri="{FF2B5EF4-FFF2-40B4-BE49-F238E27FC236}">
                <a16:creationId xmlns:a16="http://schemas.microsoft.com/office/drawing/2014/main" id="{EDBB2371-0BD6-4CD5-9790-0F01141206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Notes Placeholder 2">
            <a:extLst>
              <a:ext uri="{FF2B5EF4-FFF2-40B4-BE49-F238E27FC236}">
                <a16:creationId xmlns:a16="http://schemas.microsoft.com/office/drawing/2014/main" id="{FFA5BA06-D113-401F-BF3B-80E19C008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38244" name="Slide Number Placeholder 3">
            <a:extLst>
              <a:ext uri="{FF2B5EF4-FFF2-40B4-BE49-F238E27FC236}">
                <a16:creationId xmlns:a16="http://schemas.microsoft.com/office/drawing/2014/main" id="{D51AEE90-C259-4FAB-9DD3-0C1F8CDC5C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140BF1F-90F1-4EA5-A49C-60A6FCA4C565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A0871D10-6E09-417A-87CA-84CA114058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0FFA3E65-B5E9-46E4-BEC4-29F3D15CA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EBCA4016-58ED-4EDB-A2D9-AB9F00E7EB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6C4CE59-76A9-42E3-A8FE-AD8A93D09593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>
            <a:extLst>
              <a:ext uri="{FF2B5EF4-FFF2-40B4-BE49-F238E27FC236}">
                <a16:creationId xmlns:a16="http://schemas.microsoft.com/office/drawing/2014/main" id="{AEA7488F-B111-4F11-9E0A-9D01137078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Notes Placeholder 2">
            <a:extLst>
              <a:ext uri="{FF2B5EF4-FFF2-40B4-BE49-F238E27FC236}">
                <a16:creationId xmlns:a16="http://schemas.microsoft.com/office/drawing/2014/main" id="{26EC037B-ED32-4EB7-9254-87C1A198A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40292" name="Slide Number Placeholder 3">
            <a:extLst>
              <a:ext uri="{FF2B5EF4-FFF2-40B4-BE49-F238E27FC236}">
                <a16:creationId xmlns:a16="http://schemas.microsoft.com/office/drawing/2014/main" id="{D1E02D4A-63CF-43C9-B35A-18D2ADB491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45E3F42-A8E0-475F-9866-875A5D11937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>
            <a:extLst>
              <a:ext uri="{FF2B5EF4-FFF2-40B4-BE49-F238E27FC236}">
                <a16:creationId xmlns:a16="http://schemas.microsoft.com/office/drawing/2014/main" id="{04724635-5FD4-4625-AE05-FA08D5C58F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Notes Placeholder 2">
            <a:extLst>
              <a:ext uri="{FF2B5EF4-FFF2-40B4-BE49-F238E27FC236}">
                <a16:creationId xmlns:a16="http://schemas.microsoft.com/office/drawing/2014/main" id="{D152D197-8F28-4B25-BCED-4DAA3FE8C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42340" name="Slide Number Placeholder 3">
            <a:extLst>
              <a:ext uri="{FF2B5EF4-FFF2-40B4-BE49-F238E27FC236}">
                <a16:creationId xmlns:a16="http://schemas.microsoft.com/office/drawing/2014/main" id="{BA3B4D8F-926A-4FB2-B823-B77C49D9AB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46C9A49-4BFF-401E-B6BA-0AD0257BBE7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>
            <a:extLst>
              <a:ext uri="{FF2B5EF4-FFF2-40B4-BE49-F238E27FC236}">
                <a16:creationId xmlns:a16="http://schemas.microsoft.com/office/drawing/2014/main" id="{F1C20883-D5E7-40C0-B615-C1C8B942E7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Notes Placeholder 2">
            <a:extLst>
              <a:ext uri="{FF2B5EF4-FFF2-40B4-BE49-F238E27FC236}">
                <a16:creationId xmlns:a16="http://schemas.microsoft.com/office/drawing/2014/main" id="{BCCE3CA1-6D07-46C0-8227-67E6E9340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44388" name="Slide Number Placeholder 3">
            <a:extLst>
              <a:ext uri="{FF2B5EF4-FFF2-40B4-BE49-F238E27FC236}">
                <a16:creationId xmlns:a16="http://schemas.microsoft.com/office/drawing/2014/main" id="{5C468319-D395-4C34-B866-07979420A2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55E2669-5BA7-4865-A6F3-FE0F854183FA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>
            <a:extLst>
              <a:ext uri="{FF2B5EF4-FFF2-40B4-BE49-F238E27FC236}">
                <a16:creationId xmlns:a16="http://schemas.microsoft.com/office/drawing/2014/main" id="{CFCAB826-78E5-4D22-8262-FDFA6228B2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Notes Placeholder 2">
            <a:extLst>
              <a:ext uri="{FF2B5EF4-FFF2-40B4-BE49-F238E27FC236}">
                <a16:creationId xmlns:a16="http://schemas.microsoft.com/office/drawing/2014/main" id="{7521F20F-0BCD-4498-9E00-C9F8A051A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46436" name="Slide Number Placeholder 3">
            <a:extLst>
              <a:ext uri="{FF2B5EF4-FFF2-40B4-BE49-F238E27FC236}">
                <a16:creationId xmlns:a16="http://schemas.microsoft.com/office/drawing/2014/main" id="{B80EA83E-F958-4556-A6AC-688FC2F9A1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EA56EEB-7970-4B81-B959-F89299025833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>
            <a:extLst>
              <a:ext uri="{FF2B5EF4-FFF2-40B4-BE49-F238E27FC236}">
                <a16:creationId xmlns:a16="http://schemas.microsoft.com/office/drawing/2014/main" id="{F5125CCC-9349-4C2B-BD0A-3D2F140094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>
            <a:extLst>
              <a:ext uri="{FF2B5EF4-FFF2-40B4-BE49-F238E27FC236}">
                <a16:creationId xmlns:a16="http://schemas.microsoft.com/office/drawing/2014/main" id="{46B1F1BD-F370-44F2-BD0E-B39C9DAA1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48484" name="Slide Number Placeholder 3">
            <a:extLst>
              <a:ext uri="{FF2B5EF4-FFF2-40B4-BE49-F238E27FC236}">
                <a16:creationId xmlns:a16="http://schemas.microsoft.com/office/drawing/2014/main" id="{FF405691-FC0E-46EB-866F-AA43777D5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17C6A8A-6AFF-471F-965B-7C85DA8BDAFF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>
            <a:extLst>
              <a:ext uri="{FF2B5EF4-FFF2-40B4-BE49-F238E27FC236}">
                <a16:creationId xmlns:a16="http://schemas.microsoft.com/office/drawing/2014/main" id="{3089A490-FF4B-4D85-9575-0418EEA33C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Notes Placeholder 2">
            <a:extLst>
              <a:ext uri="{FF2B5EF4-FFF2-40B4-BE49-F238E27FC236}">
                <a16:creationId xmlns:a16="http://schemas.microsoft.com/office/drawing/2014/main" id="{2BBF5300-BE8B-47C7-A4A1-79A1C3F03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0532" name="Slide Number Placeholder 3">
            <a:extLst>
              <a:ext uri="{FF2B5EF4-FFF2-40B4-BE49-F238E27FC236}">
                <a16:creationId xmlns:a16="http://schemas.microsoft.com/office/drawing/2014/main" id="{B0C1BED3-E247-464D-B516-D9532C25DC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122E93B-6797-4F67-AD8B-2A467907017B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>
            <a:extLst>
              <a:ext uri="{FF2B5EF4-FFF2-40B4-BE49-F238E27FC236}">
                <a16:creationId xmlns:a16="http://schemas.microsoft.com/office/drawing/2014/main" id="{736EA021-AE10-4904-B87D-DA5B328322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Notes Placeholder 2">
            <a:extLst>
              <a:ext uri="{FF2B5EF4-FFF2-40B4-BE49-F238E27FC236}">
                <a16:creationId xmlns:a16="http://schemas.microsoft.com/office/drawing/2014/main" id="{94032B94-D068-42AF-8B60-A88F426F2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52580" name="Slide Number Placeholder 3">
            <a:extLst>
              <a:ext uri="{FF2B5EF4-FFF2-40B4-BE49-F238E27FC236}">
                <a16:creationId xmlns:a16="http://schemas.microsoft.com/office/drawing/2014/main" id="{97144287-A599-4C52-9392-85916D6A2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D9CB90B-D1B7-4C60-AE2F-0A4F8DB0B3C7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>
            <a:extLst>
              <a:ext uri="{FF2B5EF4-FFF2-40B4-BE49-F238E27FC236}">
                <a16:creationId xmlns:a16="http://schemas.microsoft.com/office/drawing/2014/main" id="{690BCC79-BCBA-4C24-A6B8-B6E986C9D7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Notes Placeholder 2">
            <a:extLst>
              <a:ext uri="{FF2B5EF4-FFF2-40B4-BE49-F238E27FC236}">
                <a16:creationId xmlns:a16="http://schemas.microsoft.com/office/drawing/2014/main" id="{FD75558F-B5B3-433A-9D8E-DAAA379A4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4628" name="Slide Number Placeholder 3">
            <a:extLst>
              <a:ext uri="{FF2B5EF4-FFF2-40B4-BE49-F238E27FC236}">
                <a16:creationId xmlns:a16="http://schemas.microsoft.com/office/drawing/2014/main" id="{E5AD4DBB-A6EA-44A6-BAEE-CA9D907A9D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66E9AD6-A534-460D-AFA1-F7CE95CEA52C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>
            <a:extLst>
              <a:ext uri="{FF2B5EF4-FFF2-40B4-BE49-F238E27FC236}">
                <a16:creationId xmlns:a16="http://schemas.microsoft.com/office/drawing/2014/main" id="{9D9EB90E-40C2-4C81-B27D-8E5AD6789F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Notes Placeholder 2">
            <a:extLst>
              <a:ext uri="{FF2B5EF4-FFF2-40B4-BE49-F238E27FC236}">
                <a16:creationId xmlns:a16="http://schemas.microsoft.com/office/drawing/2014/main" id="{6433AD3C-4D41-477C-A13E-96550E924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6676" name="Slide Number Placeholder 3">
            <a:extLst>
              <a:ext uri="{FF2B5EF4-FFF2-40B4-BE49-F238E27FC236}">
                <a16:creationId xmlns:a16="http://schemas.microsoft.com/office/drawing/2014/main" id="{62AA195B-E4C1-4759-8E32-685445578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8B0F5D3-06C1-4643-88DA-431FC7737EA5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>
            <a:extLst>
              <a:ext uri="{FF2B5EF4-FFF2-40B4-BE49-F238E27FC236}">
                <a16:creationId xmlns:a16="http://schemas.microsoft.com/office/drawing/2014/main" id="{172B05A9-2943-4824-B28F-236509DCA0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Notes Placeholder 2">
            <a:extLst>
              <a:ext uri="{FF2B5EF4-FFF2-40B4-BE49-F238E27FC236}">
                <a16:creationId xmlns:a16="http://schemas.microsoft.com/office/drawing/2014/main" id="{368B0718-215F-4EC1-8A28-B334BA7BF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58724" name="Slide Number Placeholder 3">
            <a:extLst>
              <a:ext uri="{FF2B5EF4-FFF2-40B4-BE49-F238E27FC236}">
                <a16:creationId xmlns:a16="http://schemas.microsoft.com/office/drawing/2014/main" id="{A62D91EA-9D63-4BA0-BF6B-F4A2748C8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0398109-D074-4403-AE96-7C1231FEA015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3F27BA5D-E49A-4F6A-96BB-D9C72CAEB4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6A0C777A-BA3B-419E-8514-68E8EEF3C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B7996ACD-89AD-4094-8A04-075EFBF56E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F74F3D0-1ABB-4E2D-BB63-18BBBD2B9D95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>
            <a:extLst>
              <a:ext uri="{FF2B5EF4-FFF2-40B4-BE49-F238E27FC236}">
                <a16:creationId xmlns:a16="http://schemas.microsoft.com/office/drawing/2014/main" id="{83814259-8E48-4F0D-9AB5-0203DD7145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Notes Placeholder 2">
            <a:extLst>
              <a:ext uri="{FF2B5EF4-FFF2-40B4-BE49-F238E27FC236}">
                <a16:creationId xmlns:a16="http://schemas.microsoft.com/office/drawing/2014/main" id="{0B3F0646-BC88-46C5-BB1F-3C80622D5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60772" name="Slide Number Placeholder 3">
            <a:extLst>
              <a:ext uri="{FF2B5EF4-FFF2-40B4-BE49-F238E27FC236}">
                <a16:creationId xmlns:a16="http://schemas.microsoft.com/office/drawing/2014/main" id="{133590FF-8948-4AC0-8199-37E80430EC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92FDB22-B09D-4725-9404-7129CAB0C379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>
            <a:extLst>
              <a:ext uri="{FF2B5EF4-FFF2-40B4-BE49-F238E27FC236}">
                <a16:creationId xmlns:a16="http://schemas.microsoft.com/office/drawing/2014/main" id="{2278CB89-0808-4F5B-9808-7435EC24C1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19" name="Notes Placeholder 2">
            <a:extLst>
              <a:ext uri="{FF2B5EF4-FFF2-40B4-BE49-F238E27FC236}">
                <a16:creationId xmlns:a16="http://schemas.microsoft.com/office/drawing/2014/main" id="{E98D85F2-59F2-4259-AF9D-B929C2798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62820" name="Slide Number Placeholder 3">
            <a:extLst>
              <a:ext uri="{FF2B5EF4-FFF2-40B4-BE49-F238E27FC236}">
                <a16:creationId xmlns:a16="http://schemas.microsoft.com/office/drawing/2014/main" id="{63277791-547C-4DA5-A0CF-A6A745BDA1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44BFB0D-E2D2-4A5B-9B41-ED8D30AFAB36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>
            <a:extLst>
              <a:ext uri="{FF2B5EF4-FFF2-40B4-BE49-F238E27FC236}">
                <a16:creationId xmlns:a16="http://schemas.microsoft.com/office/drawing/2014/main" id="{9566FA07-E8E7-4A2C-B28E-069C5EBA70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Notes Placeholder 2">
            <a:extLst>
              <a:ext uri="{FF2B5EF4-FFF2-40B4-BE49-F238E27FC236}">
                <a16:creationId xmlns:a16="http://schemas.microsoft.com/office/drawing/2014/main" id="{F077E4D5-7FF0-4659-A4AD-C150B693C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64868" name="Slide Number Placeholder 3">
            <a:extLst>
              <a:ext uri="{FF2B5EF4-FFF2-40B4-BE49-F238E27FC236}">
                <a16:creationId xmlns:a16="http://schemas.microsoft.com/office/drawing/2014/main" id="{6B77BDBF-082E-4FFB-AB4A-4A0415C9CF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294824E-BD7C-4991-A0C0-ED54BBF6A29F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>
            <a:extLst>
              <a:ext uri="{FF2B5EF4-FFF2-40B4-BE49-F238E27FC236}">
                <a16:creationId xmlns:a16="http://schemas.microsoft.com/office/drawing/2014/main" id="{68988291-89EF-42D4-9A26-99574EE340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>
            <a:extLst>
              <a:ext uri="{FF2B5EF4-FFF2-40B4-BE49-F238E27FC236}">
                <a16:creationId xmlns:a16="http://schemas.microsoft.com/office/drawing/2014/main" id="{2C507ABE-998D-446B-BF84-20CC4AFFB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66916" name="Slide Number Placeholder 3">
            <a:extLst>
              <a:ext uri="{FF2B5EF4-FFF2-40B4-BE49-F238E27FC236}">
                <a16:creationId xmlns:a16="http://schemas.microsoft.com/office/drawing/2014/main" id="{4E28F11F-7068-4BAF-B463-821933476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C81B492-22E8-400D-9729-6C0078D864EC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>
            <a:extLst>
              <a:ext uri="{FF2B5EF4-FFF2-40B4-BE49-F238E27FC236}">
                <a16:creationId xmlns:a16="http://schemas.microsoft.com/office/drawing/2014/main" id="{E07142DE-826C-48FA-A57E-2FB7C55510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Notes Placeholder 2">
            <a:extLst>
              <a:ext uri="{FF2B5EF4-FFF2-40B4-BE49-F238E27FC236}">
                <a16:creationId xmlns:a16="http://schemas.microsoft.com/office/drawing/2014/main" id="{1208A73F-AB8A-493B-923F-25084DA0C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68964" name="Slide Number Placeholder 3">
            <a:extLst>
              <a:ext uri="{FF2B5EF4-FFF2-40B4-BE49-F238E27FC236}">
                <a16:creationId xmlns:a16="http://schemas.microsoft.com/office/drawing/2014/main" id="{FABDE7EA-2FE8-44E5-8D1B-B30CAC61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594231D-D71D-41C3-BA39-543BACB69A71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>
            <a:extLst>
              <a:ext uri="{FF2B5EF4-FFF2-40B4-BE49-F238E27FC236}">
                <a16:creationId xmlns:a16="http://schemas.microsoft.com/office/drawing/2014/main" id="{82BCD3DC-B28C-444A-B0E9-B99B75BBDF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Notes Placeholder 2">
            <a:extLst>
              <a:ext uri="{FF2B5EF4-FFF2-40B4-BE49-F238E27FC236}">
                <a16:creationId xmlns:a16="http://schemas.microsoft.com/office/drawing/2014/main" id="{E30323FA-DD4D-415F-8C67-7391DBD70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71012" name="Slide Number Placeholder 3">
            <a:extLst>
              <a:ext uri="{FF2B5EF4-FFF2-40B4-BE49-F238E27FC236}">
                <a16:creationId xmlns:a16="http://schemas.microsoft.com/office/drawing/2014/main" id="{906B90B2-7AC2-4DF9-82ED-E96314C92A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81D713B-A740-4180-835B-1834E92F78C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>
            <a:extLst>
              <a:ext uri="{FF2B5EF4-FFF2-40B4-BE49-F238E27FC236}">
                <a16:creationId xmlns:a16="http://schemas.microsoft.com/office/drawing/2014/main" id="{7B23EC74-E05C-41A7-A932-48B12AEAE6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Notes Placeholder 2">
            <a:extLst>
              <a:ext uri="{FF2B5EF4-FFF2-40B4-BE49-F238E27FC236}">
                <a16:creationId xmlns:a16="http://schemas.microsoft.com/office/drawing/2014/main" id="{7B1B145C-8580-4F45-B5D7-ADC5CD360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73060" name="Slide Number Placeholder 3">
            <a:extLst>
              <a:ext uri="{FF2B5EF4-FFF2-40B4-BE49-F238E27FC236}">
                <a16:creationId xmlns:a16="http://schemas.microsoft.com/office/drawing/2014/main" id="{F96F38D6-A68B-427F-A118-BF2B63D33A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CF96B41-C28B-4D88-B437-CAC376D2899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>
            <a:extLst>
              <a:ext uri="{FF2B5EF4-FFF2-40B4-BE49-F238E27FC236}">
                <a16:creationId xmlns:a16="http://schemas.microsoft.com/office/drawing/2014/main" id="{A71221EB-C6D2-4776-949E-376A4B1E7F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Notes Placeholder 2">
            <a:extLst>
              <a:ext uri="{FF2B5EF4-FFF2-40B4-BE49-F238E27FC236}">
                <a16:creationId xmlns:a16="http://schemas.microsoft.com/office/drawing/2014/main" id="{42634A00-7D42-4AAE-A77D-E0E1264A5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75108" name="Slide Number Placeholder 3">
            <a:extLst>
              <a:ext uri="{FF2B5EF4-FFF2-40B4-BE49-F238E27FC236}">
                <a16:creationId xmlns:a16="http://schemas.microsoft.com/office/drawing/2014/main" id="{BB18FF54-8356-4655-A299-77CE6C14DD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4EB2296-A500-4337-8461-A05461F38933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>
            <a:extLst>
              <a:ext uri="{FF2B5EF4-FFF2-40B4-BE49-F238E27FC236}">
                <a16:creationId xmlns:a16="http://schemas.microsoft.com/office/drawing/2014/main" id="{267EBE71-77B7-44A8-BB37-2CA6DA6E47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5" name="Notes Placeholder 2">
            <a:extLst>
              <a:ext uri="{FF2B5EF4-FFF2-40B4-BE49-F238E27FC236}">
                <a16:creationId xmlns:a16="http://schemas.microsoft.com/office/drawing/2014/main" id="{005743A7-F9B2-446E-91B8-90909ABBB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77156" name="Slide Number Placeholder 3">
            <a:extLst>
              <a:ext uri="{FF2B5EF4-FFF2-40B4-BE49-F238E27FC236}">
                <a16:creationId xmlns:a16="http://schemas.microsoft.com/office/drawing/2014/main" id="{1D85BAE2-64A5-43CF-BED1-1CA96434E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366BCF9-75A8-4BA1-A7A9-29B90442B3BF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Slide Image Placeholder 1">
            <a:extLst>
              <a:ext uri="{FF2B5EF4-FFF2-40B4-BE49-F238E27FC236}">
                <a16:creationId xmlns:a16="http://schemas.microsoft.com/office/drawing/2014/main" id="{6C24E69D-F7CB-4541-BE22-98D6CA951E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Notes Placeholder 2">
            <a:extLst>
              <a:ext uri="{FF2B5EF4-FFF2-40B4-BE49-F238E27FC236}">
                <a16:creationId xmlns:a16="http://schemas.microsoft.com/office/drawing/2014/main" id="{5D9717D0-EA2F-4BE7-ABAC-E74EF95E9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79204" name="Slide Number Placeholder 3">
            <a:extLst>
              <a:ext uri="{FF2B5EF4-FFF2-40B4-BE49-F238E27FC236}">
                <a16:creationId xmlns:a16="http://schemas.microsoft.com/office/drawing/2014/main" id="{8DCB6155-DBB8-4195-85FF-6D3A9D002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16F3326-D861-413F-A20D-4BA68CAC42BF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035123B9-DE3A-432A-8D78-73FA3D4F1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4458F128-860C-4490-8F6B-F046CED82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E176520A-76D4-43A9-9EEA-30F2931C8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139CE1B-95BA-4D17-A2ED-E558477378E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>
            <a:extLst>
              <a:ext uri="{FF2B5EF4-FFF2-40B4-BE49-F238E27FC236}">
                <a16:creationId xmlns:a16="http://schemas.microsoft.com/office/drawing/2014/main" id="{F5EFED47-EB84-42CA-9637-9869484F75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Notes Placeholder 2">
            <a:extLst>
              <a:ext uri="{FF2B5EF4-FFF2-40B4-BE49-F238E27FC236}">
                <a16:creationId xmlns:a16="http://schemas.microsoft.com/office/drawing/2014/main" id="{2EFEB31F-129B-4904-89B1-1A09DE4D0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81252" name="Slide Number Placeholder 3">
            <a:extLst>
              <a:ext uri="{FF2B5EF4-FFF2-40B4-BE49-F238E27FC236}">
                <a16:creationId xmlns:a16="http://schemas.microsoft.com/office/drawing/2014/main" id="{DFC0875A-31C3-415D-944A-81BDEDB9C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B66AF2F-D2CE-4163-BF97-644239125CC1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>
            <a:extLst>
              <a:ext uri="{FF2B5EF4-FFF2-40B4-BE49-F238E27FC236}">
                <a16:creationId xmlns:a16="http://schemas.microsoft.com/office/drawing/2014/main" id="{B9F597A7-53FC-4FA4-9941-0F6CBEF316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Notes Placeholder 2">
            <a:extLst>
              <a:ext uri="{FF2B5EF4-FFF2-40B4-BE49-F238E27FC236}">
                <a16:creationId xmlns:a16="http://schemas.microsoft.com/office/drawing/2014/main" id="{415B4530-487D-4DE2-8E34-0EF402892A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183300" name="Slide Number Placeholder 3">
            <a:extLst>
              <a:ext uri="{FF2B5EF4-FFF2-40B4-BE49-F238E27FC236}">
                <a16:creationId xmlns:a16="http://schemas.microsoft.com/office/drawing/2014/main" id="{DE27636F-1C09-4D6F-BB6E-38796CCA20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F6F9E556-DB3F-43C2-85D2-6D7BDA211BA7}" type="slidenum">
              <a:rPr lang="en-US" altLang="en-US" sz="1200" smtClean="0"/>
              <a:pPr/>
              <a:t>81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>
            <a:extLst>
              <a:ext uri="{FF2B5EF4-FFF2-40B4-BE49-F238E27FC236}">
                <a16:creationId xmlns:a16="http://schemas.microsoft.com/office/drawing/2014/main" id="{17A1BFF7-42A4-496A-B9DC-76A05A9E94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>
            <a:extLst>
              <a:ext uri="{FF2B5EF4-FFF2-40B4-BE49-F238E27FC236}">
                <a16:creationId xmlns:a16="http://schemas.microsoft.com/office/drawing/2014/main" id="{FD95A253-E6B1-4553-BF2A-4880C41C34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185348" name="Slide Number Placeholder 3">
            <a:extLst>
              <a:ext uri="{FF2B5EF4-FFF2-40B4-BE49-F238E27FC236}">
                <a16:creationId xmlns:a16="http://schemas.microsoft.com/office/drawing/2014/main" id="{96BCFCE3-601C-4E04-A43E-F2FAC99ABB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FFF3857E-E051-4E1A-AC35-D1FA9BE52B5E}" type="slidenum">
              <a:rPr lang="en-US" altLang="en-US" sz="1200" smtClean="0"/>
              <a:pPr/>
              <a:t>82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>
            <a:extLst>
              <a:ext uri="{FF2B5EF4-FFF2-40B4-BE49-F238E27FC236}">
                <a16:creationId xmlns:a16="http://schemas.microsoft.com/office/drawing/2014/main" id="{69120386-6749-46D5-BE72-7AAA4E9DDC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Notes Placeholder 2">
            <a:extLst>
              <a:ext uri="{FF2B5EF4-FFF2-40B4-BE49-F238E27FC236}">
                <a16:creationId xmlns:a16="http://schemas.microsoft.com/office/drawing/2014/main" id="{8CF4AB33-A290-48DA-997C-4C0527E3E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87396" name="Slide Number Placeholder 3">
            <a:extLst>
              <a:ext uri="{FF2B5EF4-FFF2-40B4-BE49-F238E27FC236}">
                <a16:creationId xmlns:a16="http://schemas.microsoft.com/office/drawing/2014/main" id="{852FF887-2132-43CC-8A10-80CFD185C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AC5FF199-21A9-4EA2-9DD7-33A035C32E9E}" type="slidenum">
              <a:rPr lang="en-US" altLang="en-US" sz="1200" smtClean="0"/>
              <a:pPr/>
              <a:t>83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>
            <a:extLst>
              <a:ext uri="{FF2B5EF4-FFF2-40B4-BE49-F238E27FC236}">
                <a16:creationId xmlns:a16="http://schemas.microsoft.com/office/drawing/2014/main" id="{2F9C8331-0D28-4C3A-9DAA-70E250E87D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Notes Placeholder 2">
            <a:extLst>
              <a:ext uri="{FF2B5EF4-FFF2-40B4-BE49-F238E27FC236}">
                <a16:creationId xmlns:a16="http://schemas.microsoft.com/office/drawing/2014/main" id="{CF00A6A1-B5B5-4C04-8EDB-DAB7C8763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89444" name="Slide Number Placeholder 3">
            <a:extLst>
              <a:ext uri="{FF2B5EF4-FFF2-40B4-BE49-F238E27FC236}">
                <a16:creationId xmlns:a16="http://schemas.microsoft.com/office/drawing/2014/main" id="{250C3966-6802-4E3C-AA6B-BE62ACB61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3167024-3538-4A94-937A-72C1FD805944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Image Placeholder 1">
            <a:extLst>
              <a:ext uri="{FF2B5EF4-FFF2-40B4-BE49-F238E27FC236}">
                <a16:creationId xmlns:a16="http://schemas.microsoft.com/office/drawing/2014/main" id="{73B5EA30-D93E-42F1-873C-EA7D33EC8B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Notes Placeholder 2">
            <a:extLst>
              <a:ext uri="{FF2B5EF4-FFF2-40B4-BE49-F238E27FC236}">
                <a16:creationId xmlns:a16="http://schemas.microsoft.com/office/drawing/2014/main" id="{1BDA9D70-277D-4564-B8AC-5F83BF702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91492" name="Slide Number Placeholder 3">
            <a:extLst>
              <a:ext uri="{FF2B5EF4-FFF2-40B4-BE49-F238E27FC236}">
                <a16:creationId xmlns:a16="http://schemas.microsoft.com/office/drawing/2014/main" id="{A72DC3B1-64B7-4EAB-8A9A-9CEC54B84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A53CA67-9256-4552-8EE8-74AA81F606F4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Slide Image Placeholder 1">
            <a:extLst>
              <a:ext uri="{FF2B5EF4-FFF2-40B4-BE49-F238E27FC236}">
                <a16:creationId xmlns:a16="http://schemas.microsoft.com/office/drawing/2014/main" id="{EABAD460-929E-4260-891C-2D3CC929F6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Notes Placeholder 2">
            <a:extLst>
              <a:ext uri="{FF2B5EF4-FFF2-40B4-BE49-F238E27FC236}">
                <a16:creationId xmlns:a16="http://schemas.microsoft.com/office/drawing/2014/main" id="{8DF55493-65A8-4446-9B3D-8D0A88D4B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93540" name="Slide Number Placeholder 3">
            <a:extLst>
              <a:ext uri="{FF2B5EF4-FFF2-40B4-BE49-F238E27FC236}">
                <a16:creationId xmlns:a16="http://schemas.microsoft.com/office/drawing/2014/main" id="{15116CDE-C9D5-4C98-B570-7A04BCA5C2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EA92F88-C18C-4C1F-8BD0-4C4C74CEAEF4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Slide Image Placeholder 1">
            <a:extLst>
              <a:ext uri="{FF2B5EF4-FFF2-40B4-BE49-F238E27FC236}">
                <a16:creationId xmlns:a16="http://schemas.microsoft.com/office/drawing/2014/main" id="{AC17682E-1C4D-465B-8B71-A325B6E441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Notes Placeholder 2">
            <a:extLst>
              <a:ext uri="{FF2B5EF4-FFF2-40B4-BE49-F238E27FC236}">
                <a16:creationId xmlns:a16="http://schemas.microsoft.com/office/drawing/2014/main" id="{ABF2FB20-3018-43E6-AA49-118727D12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95588" name="Slide Number Placeholder 3">
            <a:extLst>
              <a:ext uri="{FF2B5EF4-FFF2-40B4-BE49-F238E27FC236}">
                <a16:creationId xmlns:a16="http://schemas.microsoft.com/office/drawing/2014/main" id="{D251DF0B-3946-439F-B1FB-0D24C38DB7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B3423F8-0292-49CF-8400-A4A03F13729F}" type="slidenum">
              <a:rPr lang="en-US" altLang="en-US" smtClean="0"/>
              <a:pPr>
                <a:spcBef>
                  <a:spcPct val="0"/>
                </a:spcBef>
              </a:pPr>
              <a:t>87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>
            <a:extLst>
              <a:ext uri="{FF2B5EF4-FFF2-40B4-BE49-F238E27FC236}">
                <a16:creationId xmlns:a16="http://schemas.microsoft.com/office/drawing/2014/main" id="{99E3AAF9-9D5C-4889-B513-81A8AF906E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Notes Placeholder 2">
            <a:extLst>
              <a:ext uri="{FF2B5EF4-FFF2-40B4-BE49-F238E27FC236}">
                <a16:creationId xmlns:a16="http://schemas.microsoft.com/office/drawing/2014/main" id="{0EDE7591-3ED2-44BB-ABDE-B48369D23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97636" name="Slide Number Placeholder 3">
            <a:extLst>
              <a:ext uri="{FF2B5EF4-FFF2-40B4-BE49-F238E27FC236}">
                <a16:creationId xmlns:a16="http://schemas.microsoft.com/office/drawing/2014/main" id="{E727D0D3-7A6A-4A68-9124-B578B58CD9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A936FA1-34E3-4FCB-8222-E65E196AD4A9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Slide Image Placeholder 1">
            <a:extLst>
              <a:ext uri="{FF2B5EF4-FFF2-40B4-BE49-F238E27FC236}">
                <a16:creationId xmlns:a16="http://schemas.microsoft.com/office/drawing/2014/main" id="{54F99350-F74D-4562-BA20-257F4F019F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Notes Placeholder 2">
            <a:extLst>
              <a:ext uri="{FF2B5EF4-FFF2-40B4-BE49-F238E27FC236}">
                <a16:creationId xmlns:a16="http://schemas.microsoft.com/office/drawing/2014/main" id="{7ECEE533-16B1-4705-92B3-9C6F9A205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99684" name="Slide Number Placeholder 3">
            <a:extLst>
              <a:ext uri="{FF2B5EF4-FFF2-40B4-BE49-F238E27FC236}">
                <a16:creationId xmlns:a16="http://schemas.microsoft.com/office/drawing/2014/main" id="{DD01F896-D2B3-400D-8BFB-583C4C213E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DD07F2C-8CCF-4C94-B21C-B1A1648B4041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>
            <a:extLst>
              <a:ext uri="{FF2B5EF4-FFF2-40B4-BE49-F238E27FC236}">
                <a16:creationId xmlns:a16="http://schemas.microsoft.com/office/drawing/2014/main" id="{E9954BA8-8F95-4A66-BA5C-4F03D3B5DD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>
            <a:extLst>
              <a:ext uri="{FF2B5EF4-FFF2-40B4-BE49-F238E27FC236}">
                <a16:creationId xmlns:a16="http://schemas.microsoft.com/office/drawing/2014/main" id="{ECFD15B6-7E9B-4C22-A197-5AC5792C8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1F4FF3ED-3061-4FAD-BA05-EC4456FD1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20A8859-55F7-43F3-8ED7-E2338433B10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Image Placeholder 1">
            <a:extLst>
              <a:ext uri="{FF2B5EF4-FFF2-40B4-BE49-F238E27FC236}">
                <a16:creationId xmlns:a16="http://schemas.microsoft.com/office/drawing/2014/main" id="{72B78D8C-A780-4BA4-B18D-0DBE9AFB22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Notes Placeholder 2">
            <a:extLst>
              <a:ext uri="{FF2B5EF4-FFF2-40B4-BE49-F238E27FC236}">
                <a16:creationId xmlns:a16="http://schemas.microsoft.com/office/drawing/2014/main" id="{99400092-F43E-4653-B6AF-520E2AF77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01732" name="Slide Number Placeholder 3">
            <a:extLst>
              <a:ext uri="{FF2B5EF4-FFF2-40B4-BE49-F238E27FC236}">
                <a16:creationId xmlns:a16="http://schemas.microsoft.com/office/drawing/2014/main" id="{EB98D358-37DA-4F09-A14D-8A734F459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A9BF57F-4325-4788-997E-C5C503E53F29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Slide Image Placeholder 1">
            <a:extLst>
              <a:ext uri="{FF2B5EF4-FFF2-40B4-BE49-F238E27FC236}">
                <a16:creationId xmlns:a16="http://schemas.microsoft.com/office/drawing/2014/main" id="{45A6B532-FD8A-4000-8994-FA51AFA18E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Notes Placeholder 2">
            <a:extLst>
              <a:ext uri="{FF2B5EF4-FFF2-40B4-BE49-F238E27FC236}">
                <a16:creationId xmlns:a16="http://schemas.microsoft.com/office/drawing/2014/main" id="{63A36B1A-332A-4F50-BE35-E1D55CCA8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03780" name="Slide Number Placeholder 3">
            <a:extLst>
              <a:ext uri="{FF2B5EF4-FFF2-40B4-BE49-F238E27FC236}">
                <a16:creationId xmlns:a16="http://schemas.microsoft.com/office/drawing/2014/main" id="{676D9F3F-13A8-4F98-9A65-59721EF3E9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CA75EE26-100B-4F18-B6A1-5EFFF1D70FBD}" type="slidenum">
              <a:rPr lang="en-US" altLang="en-US" sz="1200" smtClean="0"/>
              <a:pPr/>
              <a:t>91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Slide Image Placeholder 1">
            <a:extLst>
              <a:ext uri="{FF2B5EF4-FFF2-40B4-BE49-F238E27FC236}">
                <a16:creationId xmlns:a16="http://schemas.microsoft.com/office/drawing/2014/main" id="{CD5C1806-4643-4D91-8AC5-AFABAECFD5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Notes Placeholder 2">
            <a:extLst>
              <a:ext uri="{FF2B5EF4-FFF2-40B4-BE49-F238E27FC236}">
                <a16:creationId xmlns:a16="http://schemas.microsoft.com/office/drawing/2014/main" id="{33F8C6E6-C9FB-4BAF-BB31-34B0CEBCF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05828" name="Slide Number Placeholder 3">
            <a:extLst>
              <a:ext uri="{FF2B5EF4-FFF2-40B4-BE49-F238E27FC236}">
                <a16:creationId xmlns:a16="http://schemas.microsoft.com/office/drawing/2014/main" id="{4B393279-E59F-478B-8F61-D1D841E305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0735BD9-633D-45E2-B6A4-00D7E2A7CBC5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Slide Image Placeholder 1">
            <a:extLst>
              <a:ext uri="{FF2B5EF4-FFF2-40B4-BE49-F238E27FC236}">
                <a16:creationId xmlns:a16="http://schemas.microsoft.com/office/drawing/2014/main" id="{4B201DA1-5FB8-40AE-893B-5CECD03B8E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Notes Placeholder 2">
            <a:extLst>
              <a:ext uri="{FF2B5EF4-FFF2-40B4-BE49-F238E27FC236}">
                <a16:creationId xmlns:a16="http://schemas.microsoft.com/office/drawing/2014/main" id="{3A349953-B08B-452C-9BFF-F922910C2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07876" name="Slide Number Placeholder 3">
            <a:extLst>
              <a:ext uri="{FF2B5EF4-FFF2-40B4-BE49-F238E27FC236}">
                <a16:creationId xmlns:a16="http://schemas.microsoft.com/office/drawing/2014/main" id="{76E3E419-4240-48FE-BC47-D0AA4658A5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E1FB0F2-1D25-41DD-91E6-62791FB3C0E1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Slide Image Placeholder 1">
            <a:extLst>
              <a:ext uri="{FF2B5EF4-FFF2-40B4-BE49-F238E27FC236}">
                <a16:creationId xmlns:a16="http://schemas.microsoft.com/office/drawing/2014/main" id="{6FC13F47-27D5-4376-8EDE-F59B21D81F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Notes Placeholder 2">
            <a:extLst>
              <a:ext uri="{FF2B5EF4-FFF2-40B4-BE49-F238E27FC236}">
                <a16:creationId xmlns:a16="http://schemas.microsoft.com/office/drawing/2014/main" id="{BA9DFFC7-EAD3-44E8-A92D-7CDBCDC36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09924" name="Slide Number Placeholder 3">
            <a:extLst>
              <a:ext uri="{FF2B5EF4-FFF2-40B4-BE49-F238E27FC236}">
                <a16:creationId xmlns:a16="http://schemas.microsoft.com/office/drawing/2014/main" id="{A5A44687-F5EE-4D45-A736-B052CC1856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82EAE91-F694-497C-B5C1-65AB0D5B4C00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Slide Image Placeholder 1">
            <a:extLst>
              <a:ext uri="{FF2B5EF4-FFF2-40B4-BE49-F238E27FC236}">
                <a16:creationId xmlns:a16="http://schemas.microsoft.com/office/drawing/2014/main" id="{E224E2AA-39FC-415A-AE4B-112C9C8F18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Notes Placeholder 2">
            <a:extLst>
              <a:ext uri="{FF2B5EF4-FFF2-40B4-BE49-F238E27FC236}">
                <a16:creationId xmlns:a16="http://schemas.microsoft.com/office/drawing/2014/main" id="{ECF21E27-3323-452C-9376-1F8AA61FD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11972" name="Slide Number Placeholder 3">
            <a:extLst>
              <a:ext uri="{FF2B5EF4-FFF2-40B4-BE49-F238E27FC236}">
                <a16:creationId xmlns:a16="http://schemas.microsoft.com/office/drawing/2014/main" id="{DEEA5FEE-8260-4A4D-B343-71EAE5F85B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F46CFDC-FEE7-48F7-8F33-D0E983443C77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Slide Image Placeholder 1">
            <a:extLst>
              <a:ext uri="{FF2B5EF4-FFF2-40B4-BE49-F238E27FC236}">
                <a16:creationId xmlns:a16="http://schemas.microsoft.com/office/drawing/2014/main" id="{3DD132C8-9512-4322-B727-3EF0A913FC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Notes Placeholder 2">
            <a:extLst>
              <a:ext uri="{FF2B5EF4-FFF2-40B4-BE49-F238E27FC236}">
                <a16:creationId xmlns:a16="http://schemas.microsoft.com/office/drawing/2014/main" id="{C11AD999-D5CF-4C54-9F1C-3C999CA3B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14020" name="Slide Number Placeholder 3">
            <a:extLst>
              <a:ext uri="{FF2B5EF4-FFF2-40B4-BE49-F238E27FC236}">
                <a16:creationId xmlns:a16="http://schemas.microsoft.com/office/drawing/2014/main" id="{13412307-1C57-47B7-A142-648610E21F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49819AB-CEEA-408D-B212-DF6B10DE1DAE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Slide Image Placeholder 1">
            <a:extLst>
              <a:ext uri="{FF2B5EF4-FFF2-40B4-BE49-F238E27FC236}">
                <a16:creationId xmlns:a16="http://schemas.microsoft.com/office/drawing/2014/main" id="{E6091979-E0BB-4AFB-844B-ABBB75B49C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Notes Placeholder 2">
            <a:extLst>
              <a:ext uri="{FF2B5EF4-FFF2-40B4-BE49-F238E27FC236}">
                <a16:creationId xmlns:a16="http://schemas.microsoft.com/office/drawing/2014/main" id="{F52F4942-B3A6-43DD-B514-0333379AA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16068" name="Slide Number Placeholder 3">
            <a:extLst>
              <a:ext uri="{FF2B5EF4-FFF2-40B4-BE49-F238E27FC236}">
                <a16:creationId xmlns:a16="http://schemas.microsoft.com/office/drawing/2014/main" id="{9B88608B-62F9-479B-A0E0-8C571C154F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D943D92-E5A3-4152-9752-09165AEA48B8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Slide Image Placeholder 1">
            <a:extLst>
              <a:ext uri="{FF2B5EF4-FFF2-40B4-BE49-F238E27FC236}">
                <a16:creationId xmlns:a16="http://schemas.microsoft.com/office/drawing/2014/main" id="{74C00A44-5BB4-490C-BA2B-6B6E06AEFC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Notes Placeholder 2">
            <a:extLst>
              <a:ext uri="{FF2B5EF4-FFF2-40B4-BE49-F238E27FC236}">
                <a16:creationId xmlns:a16="http://schemas.microsoft.com/office/drawing/2014/main" id="{64AF2EE3-6486-4416-823E-0A9E39B62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18116" name="Slide Number Placeholder 3">
            <a:extLst>
              <a:ext uri="{FF2B5EF4-FFF2-40B4-BE49-F238E27FC236}">
                <a16:creationId xmlns:a16="http://schemas.microsoft.com/office/drawing/2014/main" id="{968AF59E-6A63-485E-BCEC-B16D98F2A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BAE6A7F-7852-4C75-A9D1-9EBD4D60539F}" type="slidenum">
              <a:rPr lang="en-US" altLang="en-US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98</a:t>
            </a:fld>
            <a:endParaRPr lang="en-US" alt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Slide Image Placeholder 1">
            <a:extLst>
              <a:ext uri="{FF2B5EF4-FFF2-40B4-BE49-F238E27FC236}">
                <a16:creationId xmlns:a16="http://schemas.microsoft.com/office/drawing/2014/main" id="{BFE2C08C-63CC-47E1-8385-6CDB5A1F80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Notes Placeholder 2">
            <a:extLst>
              <a:ext uri="{FF2B5EF4-FFF2-40B4-BE49-F238E27FC236}">
                <a16:creationId xmlns:a16="http://schemas.microsoft.com/office/drawing/2014/main" id="{6EAA32B6-B43B-4482-AAFB-1FBCC5282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20164" name="Slide Number Placeholder 3">
            <a:extLst>
              <a:ext uri="{FF2B5EF4-FFF2-40B4-BE49-F238E27FC236}">
                <a16:creationId xmlns:a16="http://schemas.microsoft.com/office/drawing/2014/main" id="{DEB3EBA5-4089-434E-B75E-17EE7DBE9E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CBD9F1E-DB34-4213-89FE-7D1F265F698B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898749-8381-4F12-8B1A-7EF176EF208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DF34B91C-EDE0-459C-9853-A2D9A3BDF2C3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865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0A19242-C97B-450F-9379-E095A66D7C6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B3229B4B-45CC-4CC8-A1D9-01641A90582D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252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334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334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A7BEDA5-3D89-40D8-B025-24982AD47CD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94F85B90-611C-4869-B518-E1B604BD9303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385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038600" cy="4906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06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342E621-0EFE-4EBB-A2B9-287271E5D88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172200"/>
            <a:ext cx="457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768FA03E-BA7E-4659-80E4-A9C12B2672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7551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FC399D3-069B-49E1-9D24-F31E92C6E41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7711E4A8-F781-40CE-8E32-29CD60FBFDC1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19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7551AED-7478-4065-90B1-C026792E8A4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50F5D94E-7E2A-4125-B7A6-37A4606B9431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477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A013641-6F5D-4BF4-A517-06D58B5EB9B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DD1BF489-4EC7-4291-91CC-704D94A7C595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532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60806D4-285E-43B9-B6A2-B166C5CB187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C23C1B5D-7C9A-43DA-9F2E-C6284A711B17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732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8219DB8-3C3D-4329-8D27-908A04DE0EA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6D370451-019B-49F0-B7BD-1CB2CA9A2D38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502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70494901-26C7-4A4B-8385-5A285BBB08D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91FBD160-537F-422E-8708-022878E848B8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312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DAD99E5-3AC0-46B3-8594-C00B31397A8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7ABE64B3-1A38-49A2-979C-D14590C177F6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087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B29F84-737B-49C6-8225-0684712473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BEB20C41-E24E-4F5F-AC81-4BFF2BF1FDE4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39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DB68124-6A9B-4477-8BC0-B0FA92CE9F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C2F9575-EFB5-4862-A510-1448B4A803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A9786D88-BAB5-4539-808C-243C6B2B334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85800" y="6248400"/>
            <a:ext cx="7848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2289527F-C13F-42D8-A705-CB21F3C18BFA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092" r:id="rId1"/>
    <p:sldLayoutId id="2147491093" r:id="rId2"/>
    <p:sldLayoutId id="2147491094" r:id="rId3"/>
    <p:sldLayoutId id="2147491095" r:id="rId4"/>
    <p:sldLayoutId id="2147491096" r:id="rId5"/>
    <p:sldLayoutId id="2147491097" r:id="rId6"/>
    <p:sldLayoutId id="2147491098" r:id="rId7"/>
    <p:sldLayoutId id="2147491099" r:id="rId8"/>
    <p:sldLayoutId id="2147491100" r:id="rId9"/>
    <p:sldLayoutId id="2147491101" r:id="rId10"/>
    <p:sldLayoutId id="2147491102" r:id="rId11"/>
    <p:sldLayoutId id="2147491103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+mj-lt"/>
          <a:ea typeface="MS PGothic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  <a:ea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  <a:ea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  <a:ea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  <a:ea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q"/>
        <a:defRPr sz="32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5000"/>
        <a:buChar char="o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Ø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anose="02020603050405020304" pitchFamily="18" charset="0"/>
        <a:buChar char="•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igen%C3%A8re_cipher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brilliant.org/wiki/enigma-machine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9DF4E1C7-8302-48AE-A046-094EAC7B3DE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066800"/>
            <a:ext cx="7772400" cy="1470025"/>
          </a:xfrm>
        </p:spPr>
        <p:txBody>
          <a:bodyPr/>
          <a:lstStyle/>
          <a:p>
            <a:r>
              <a:rPr lang="en-US" altLang="en-US" sz="3600"/>
              <a:t>CS5285</a:t>
            </a:r>
            <a:br>
              <a:rPr lang="en-US" altLang="en-US" sz="3600"/>
            </a:br>
            <a:r>
              <a:rPr lang="en-US" altLang="en-US" sz="3200" b="1"/>
              <a:t>Information Security for eCommerce</a:t>
            </a:r>
            <a:endParaRPr lang="en-US" altLang="en-US" sz="3200"/>
          </a:p>
        </p:txBody>
      </p:sp>
      <p:sp>
        <p:nvSpPr>
          <p:cNvPr id="18435" name="Subtitle 2">
            <a:extLst>
              <a:ext uri="{FF2B5EF4-FFF2-40B4-BE49-F238E27FC236}">
                <a16:creationId xmlns:a16="http://schemas.microsoft.com/office/drawing/2014/main" id="{89CF8FEE-A608-4D45-BA35-B9C9A9ACF95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048000"/>
            <a:ext cx="6400800" cy="1752600"/>
          </a:xfrm>
        </p:spPr>
        <p:txBody>
          <a:bodyPr/>
          <a:lstStyle/>
          <a:p>
            <a:r>
              <a:rPr lang="en-US" altLang="en-US"/>
              <a:t>Dr. Gerhard Hancke</a:t>
            </a:r>
          </a:p>
          <a:p>
            <a:r>
              <a:rPr lang="en-US" altLang="en-US"/>
              <a:t>CS Department </a:t>
            </a:r>
            <a:br>
              <a:rPr lang="en-US" altLang="en-US"/>
            </a:br>
            <a:r>
              <a:rPr lang="en-US" altLang="en-US"/>
              <a:t>City University of Hong Kong</a:t>
            </a:r>
          </a:p>
        </p:txBody>
      </p:sp>
      <p:sp>
        <p:nvSpPr>
          <p:cNvPr id="18436" name="Footer Placeholder 3">
            <a:extLst>
              <a:ext uri="{FF2B5EF4-FFF2-40B4-BE49-F238E27FC236}">
                <a16:creationId xmlns:a16="http://schemas.microsoft.com/office/drawing/2014/main" id="{8803B27E-3089-4F14-A8F1-1B755F3C90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8437" name="Slide Number Placeholder 4">
            <a:extLst>
              <a:ext uri="{FF2B5EF4-FFF2-40B4-BE49-F238E27FC236}">
                <a16:creationId xmlns:a16="http://schemas.microsoft.com/office/drawing/2014/main" id="{7D28A737-B9F8-483F-9363-A94277407E3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EED197B-B97B-43C6-959C-980EBCA46C8C}" type="slidenum">
              <a:rPr lang="en-US" altLang="en-US" sz="240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en-US" sz="2400"/>
          </a:p>
        </p:txBody>
      </p:sp>
    </p:spTree>
  </p:cSld>
  <p:clrMapOvr>
    <a:masterClrMapping/>
  </p:clrMapOvr>
  <p:transition spd="slow" advTm="13143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099F4F-ED60-4887-98DF-2714427E18B0}"/>
              </a:ext>
            </a:extLst>
          </p:cNvPr>
          <p:cNvSpPr/>
          <p:nvPr/>
        </p:nvSpPr>
        <p:spPr>
          <a:xfrm>
            <a:off x="1500188" y="2357438"/>
            <a:ext cx="357187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1C52EC-6AD2-4B02-82BE-98E65706F34E}"/>
              </a:ext>
            </a:extLst>
          </p:cNvPr>
          <p:cNvSpPr/>
          <p:nvPr/>
        </p:nvSpPr>
        <p:spPr>
          <a:xfrm>
            <a:off x="2500313" y="2357438"/>
            <a:ext cx="357187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36868" name="Content Placeholder 7">
            <a:extLst>
              <a:ext uri="{FF2B5EF4-FFF2-40B4-BE49-F238E27FC236}">
                <a16:creationId xmlns:a16="http://schemas.microsoft.com/office/drawing/2014/main" id="{DF63A966-B5D4-487A-A23B-84BDC3E19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063" y="928688"/>
            <a:ext cx="8286750" cy="5643562"/>
          </a:xfrm>
        </p:spPr>
        <p:txBody>
          <a:bodyPr/>
          <a:lstStyle/>
          <a:p>
            <a:pPr eaLnBrk="1" hangingPunct="1"/>
            <a:r>
              <a:rPr lang="en-GB" altLang="en-US" dirty="0"/>
              <a:t>Plain letters are written in lower case and cipher letters in UPPER CASE</a:t>
            </a:r>
          </a:p>
          <a:p>
            <a:pPr eaLnBrk="1" hangingPunct="1"/>
            <a:r>
              <a:rPr lang="en-GB" altLang="en-US" dirty="0"/>
              <a:t>Key is 3</a:t>
            </a:r>
          </a:p>
          <a:p>
            <a:pPr eaLnBrk="1" hangingPunct="1"/>
            <a:endParaRPr lang="en-GB" altLang="en-US" dirty="0"/>
          </a:p>
          <a:p>
            <a:pPr eaLnBrk="1" hangingPunct="1"/>
            <a:endParaRPr lang="en-GB" altLang="en-US" dirty="0"/>
          </a:p>
          <a:p>
            <a:pPr eaLnBrk="1" hangingPunct="1">
              <a:buFont typeface="Arial" panose="020B0604020202020204" pitchFamily="34" charset="0"/>
              <a:buNone/>
            </a:pPr>
            <a:endParaRPr lang="en-GB" altLang="en-US" dirty="0"/>
          </a:p>
          <a:p>
            <a:pPr eaLnBrk="1" hangingPunct="1"/>
            <a:r>
              <a:rPr lang="en-GB" altLang="en-US" dirty="0"/>
              <a:t>Write out plain message: </a:t>
            </a:r>
            <a:r>
              <a:rPr lang="en-GB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hello everyone</a:t>
            </a:r>
            <a:endParaRPr lang="en-GB" altLang="en-US" dirty="0"/>
          </a:p>
          <a:p>
            <a:pPr eaLnBrk="1" hangingPunct="1"/>
            <a:r>
              <a:rPr lang="en-GB" altLang="en-US" dirty="0"/>
              <a:t>encipher each letter in turn by looking for the corresponding letter in the cipher translation table. </a:t>
            </a:r>
          </a:p>
          <a:p>
            <a:pPr eaLnBrk="1" hangingPunct="1"/>
            <a:r>
              <a:rPr lang="en-GB" altLang="en-US" dirty="0"/>
              <a:t>This gives the ciphertext message: </a:t>
            </a:r>
          </a:p>
          <a:p>
            <a:pPr eaLnBrk="1" hangingPunct="1"/>
            <a:endParaRPr lang="en-GB" altLang="en-US" dirty="0"/>
          </a:p>
        </p:txBody>
      </p:sp>
      <p:sp>
        <p:nvSpPr>
          <p:cNvPr id="36869" name="Title 6">
            <a:extLst>
              <a:ext uri="{FF2B5EF4-FFF2-40B4-BE49-F238E27FC236}">
                <a16:creationId xmlns:a16="http://schemas.microsoft.com/office/drawing/2014/main" id="{9234C5BF-31ED-4EC1-AEE0-BD9CC4C98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142875"/>
            <a:ext cx="8229600" cy="846138"/>
          </a:xfrm>
        </p:spPr>
        <p:txBody>
          <a:bodyPr/>
          <a:lstStyle/>
          <a:p>
            <a:pPr eaLnBrk="1" hangingPunct="1"/>
            <a:r>
              <a:rPr lang="en-GB" altLang="en-US"/>
              <a:t>Example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D50CA0-200E-493C-98AB-0CA1E7625764}"/>
              </a:ext>
            </a:extLst>
          </p:cNvPr>
          <p:cNvSpPr/>
          <p:nvPr/>
        </p:nvSpPr>
        <p:spPr>
          <a:xfrm>
            <a:off x="3857625" y="2357438"/>
            <a:ext cx="357188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CF9A2A-BB87-4BE0-A9CA-B14598658CC2}"/>
              </a:ext>
            </a:extLst>
          </p:cNvPr>
          <p:cNvSpPr/>
          <p:nvPr/>
        </p:nvSpPr>
        <p:spPr>
          <a:xfrm>
            <a:off x="3857625" y="2357438"/>
            <a:ext cx="357188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A296768-18F6-4B82-ABBE-6B5A4F95C568}"/>
              </a:ext>
            </a:extLst>
          </p:cNvPr>
          <p:cNvSpPr/>
          <p:nvPr/>
        </p:nvSpPr>
        <p:spPr>
          <a:xfrm>
            <a:off x="4929188" y="2357438"/>
            <a:ext cx="357187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609491-B12E-4EB0-9FEE-7144D16B20E7}"/>
              </a:ext>
            </a:extLst>
          </p:cNvPr>
          <p:cNvSpPr/>
          <p:nvPr/>
        </p:nvSpPr>
        <p:spPr>
          <a:xfrm>
            <a:off x="1500188" y="2357438"/>
            <a:ext cx="357187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B1108D-8474-451B-83B8-49624BBB3279}"/>
              </a:ext>
            </a:extLst>
          </p:cNvPr>
          <p:cNvSpPr/>
          <p:nvPr/>
        </p:nvSpPr>
        <p:spPr>
          <a:xfrm>
            <a:off x="7286625" y="2357438"/>
            <a:ext cx="357188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B73CBF-19E8-49F0-92E9-4B8E3CC835B4}"/>
              </a:ext>
            </a:extLst>
          </p:cNvPr>
          <p:cNvSpPr/>
          <p:nvPr/>
        </p:nvSpPr>
        <p:spPr>
          <a:xfrm>
            <a:off x="1500188" y="2357438"/>
            <a:ext cx="357187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7BBA5D-A899-4FAC-8FCB-54B839FF3F2F}"/>
              </a:ext>
            </a:extLst>
          </p:cNvPr>
          <p:cNvSpPr/>
          <p:nvPr/>
        </p:nvSpPr>
        <p:spPr>
          <a:xfrm>
            <a:off x="5929313" y="2357438"/>
            <a:ext cx="357187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21E025-972D-4B22-884A-BB30C79AD5A5}"/>
              </a:ext>
            </a:extLst>
          </p:cNvPr>
          <p:cNvSpPr/>
          <p:nvPr/>
        </p:nvSpPr>
        <p:spPr>
          <a:xfrm>
            <a:off x="8358188" y="2357438"/>
            <a:ext cx="357187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E12C12-5176-4252-89B6-7DDB84133EBB}"/>
              </a:ext>
            </a:extLst>
          </p:cNvPr>
          <p:cNvSpPr/>
          <p:nvPr/>
        </p:nvSpPr>
        <p:spPr>
          <a:xfrm>
            <a:off x="4929188" y="2357438"/>
            <a:ext cx="357187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FCD5AC-0653-4BA6-8FEC-393A4FD75ECC}"/>
              </a:ext>
            </a:extLst>
          </p:cNvPr>
          <p:cNvSpPr/>
          <p:nvPr/>
        </p:nvSpPr>
        <p:spPr>
          <a:xfrm>
            <a:off x="4572000" y="2357438"/>
            <a:ext cx="357188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5E6F3E4-91B9-4B4F-AA6E-3C949366DAC5}"/>
              </a:ext>
            </a:extLst>
          </p:cNvPr>
          <p:cNvSpPr/>
          <p:nvPr/>
        </p:nvSpPr>
        <p:spPr>
          <a:xfrm>
            <a:off x="1500188" y="2357438"/>
            <a:ext cx="357187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graphicFrame>
        <p:nvGraphicFramePr>
          <p:cNvPr id="35" name="Content Placeholder 3">
            <a:extLst>
              <a:ext uri="{FF2B5EF4-FFF2-40B4-BE49-F238E27FC236}">
                <a16:creationId xmlns:a16="http://schemas.microsoft.com/office/drawing/2014/main" id="{F09653CB-E796-4CCA-9030-197705ACCC8A}"/>
              </a:ext>
            </a:extLst>
          </p:cNvPr>
          <p:cNvGraphicFramePr>
            <a:graphicFrameLocks noGrp="1"/>
          </p:cNvGraphicFramePr>
          <p:nvPr/>
        </p:nvGraphicFramePr>
        <p:xfrm>
          <a:off x="2357438" y="6072188"/>
          <a:ext cx="4789487" cy="785812"/>
        </p:xfrm>
        <a:graphic>
          <a:graphicData uri="http://schemas.openxmlformats.org/drawingml/2006/table">
            <a:tbl>
              <a:tblPr/>
              <a:tblGrid>
                <a:gridCol w="341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78581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 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690E551-8F89-47A5-AFF8-D01538F097CC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04775" y="2357438"/>
          <a:ext cx="8896350" cy="1571626"/>
        </p:xfrm>
        <a:graphic>
          <a:graphicData uri="http://schemas.openxmlformats.org/drawingml/2006/table">
            <a:tbl>
              <a:tblPr/>
              <a:tblGrid>
                <a:gridCol w="341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785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8DF54623-0D5C-4F37-9D1A-E6D45F1ABD67}"/>
              </a:ext>
            </a:extLst>
          </p:cNvPr>
          <p:cNvSpPr/>
          <p:nvPr/>
        </p:nvSpPr>
        <p:spPr>
          <a:xfrm>
            <a:off x="2357438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82F1E8A-B6D3-4615-A023-973A19CB4D16}"/>
              </a:ext>
            </a:extLst>
          </p:cNvPr>
          <p:cNvSpPr/>
          <p:nvPr/>
        </p:nvSpPr>
        <p:spPr>
          <a:xfrm>
            <a:off x="2714625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8D30D5-30D3-4D97-9810-34DBBFF3B8CE}"/>
              </a:ext>
            </a:extLst>
          </p:cNvPr>
          <p:cNvSpPr/>
          <p:nvPr/>
        </p:nvSpPr>
        <p:spPr>
          <a:xfrm>
            <a:off x="3071813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0227B7-F178-418D-9ED4-29CEC2F7DDA1}"/>
              </a:ext>
            </a:extLst>
          </p:cNvPr>
          <p:cNvSpPr/>
          <p:nvPr/>
        </p:nvSpPr>
        <p:spPr>
          <a:xfrm>
            <a:off x="3429000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9B52A7-B8EE-4C93-A22E-08DD77F7F028}"/>
              </a:ext>
            </a:extLst>
          </p:cNvPr>
          <p:cNvSpPr/>
          <p:nvPr/>
        </p:nvSpPr>
        <p:spPr>
          <a:xfrm>
            <a:off x="3786188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4072D3D-18A5-4606-8524-ACFA4E13AA54}"/>
              </a:ext>
            </a:extLst>
          </p:cNvPr>
          <p:cNvSpPr/>
          <p:nvPr/>
        </p:nvSpPr>
        <p:spPr>
          <a:xfrm>
            <a:off x="4429125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B2580-3E81-4048-935A-6F0F21D5038F}"/>
              </a:ext>
            </a:extLst>
          </p:cNvPr>
          <p:cNvSpPr/>
          <p:nvPr/>
        </p:nvSpPr>
        <p:spPr>
          <a:xfrm>
            <a:off x="4786313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369B5D8-DC5F-44FB-AD10-B610831322F8}"/>
              </a:ext>
            </a:extLst>
          </p:cNvPr>
          <p:cNvSpPr/>
          <p:nvPr/>
        </p:nvSpPr>
        <p:spPr>
          <a:xfrm>
            <a:off x="5143500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993D01E-CEF0-431F-B9FF-AFBA7F394901}"/>
              </a:ext>
            </a:extLst>
          </p:cNvPr>
          <p:cNvSpPr/>
          <p:nvPr/>
        </p:nvSpPr>
        <p:spPr>
          <a:xfrm>
            <a:off x="5500688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0A9CBFE-6C00-4071-822B-A18EA2516163}"/>
              </a:ext>
            </a:extLst>
          </p:cNvPr>
          <p:cNvSpPr/>
          <p:nvPr/>
        </p:nvSpPr>
        <p:spPr>
          <a:xfrm>
            <a:off x="5786438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4FB547C-3D3F-4DC9-B1BF-F089536A96E4}"/>
              </a:ext>
            </a:extLst>
          </p:cNvPr>
          <p:cNvSpPr/>
          <p:nvPr/>
        </p:nvSpPr>
        <p:spPr>
          <a:xfrm>
            <a:off x="6143625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59F582-CD8D-4959-A305-4139F436AF84}"/>
              </a:ext>
            </a:extLst>
          </p:cNvPr>
          <p:cNvSpPr/>
          <p:nvPr/>
        </p:nvSpPr>
        <p:spPr>
          <a:xfrm>
            <a:off x="6500813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1FD189-E3D6-435C-949B-4BFC9F81E668}"/>
              </a:ext>
            </a:extLst>
          </p:cNvPr>
          <p:cNvSpPr/>
          <p:nvPr/>
        </p:nvSpPr>
        <p:spPr>
          <a:xfrm>
            <a:off x="6858000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9" grpId="0" animBg="1"/>
      <p:bldP spid="9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Footer Placeholder 3">
            <a:extLst>
              <a:ext uri="{FF2B5EF4-FFF2-40B4-BE49-F238E27FC236}">
                <a16:creationId xmlns:a16="http://schemas.microsoft.com/office/drawing/2014/main" id="{07286705-9C99-4925-B78A-A61A856718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408488" y="6248400"/>
            <a:ext cx="7848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C0EEE5FF-1650-462B-BA8C-18A3E13A4371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100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1187" name="Rectangle 2">
            <a:extLst>
              <a:ext uri="{FF2B5EF4-FFF2-40B4-BE49-F238E27FC236}">
                <a16:creationId xmlns:a16="http://schemas.microsoft.com/office/drawing/2014/main" id="{897D8C19-F7F5-4759-B2CB-A6AA95243C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pPr eaLnBrk="1" hangingPunct="1"/>
            <a:r>
              <a:rPr lang="en-US" altLang="en-US" sz="4000"/>
              <a:t>Counter Mode (CTR)</a:t>
            </a:r>
          </a:p>
        </p:txBody>
      </p:sp>
      <p:sp>
        <p:nvSpPr>
          <p:cNvPr id="221188" name="Rectangle 3">
            <a:extLst>
              <a:ext uri="{FF2B5EF4-FFF2-40B4-BE49-F238E27FC236}">
                <a16:creationId xmlns:a16="http://schemas.microsoft.com/office/drawing/2014/main" id="{561A7731-7EE0-4A1F-8AFD-E233CB0498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8001000" cy="2743200"/>
          </a:xfrm>
        </p:spPr>
        <p:txBody>
          <a:bodyPr/>
          <a:lstStyle/>
          <a:p>
            <a:pPr eaLnBrk="1" hangingPunct="1"/>
            <a:r>
              <a:rPr lang="en-US" altLang="en-US" sz="2000"/>
              <a:t>Use block cipher like stream cipher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/>
              <a:t>	</a:t>
            </a:r>
            <a:r>
              <a:rPr lang="en-US" altLang="en-US" sz="2000" b="1">
                <a:solidFill>
                  <a:schemeClr val="hlink"/>
                </a:solidFill>
              </a:rPr>
              <a:t>Encryption</a:t>
            </a:r>
            <a:r>
              <a:rPr lang="en-US" altLang="en-US" sz="2000"/>
              <a:t>			</a:t>
            </a:r>
            <a:r>
              <a:rPr lang="en-US" altLang="en-US" sz="2000" b="1">
                <a:solidFill>
                  <a:schemeClr val="hlink"/>
                </a:solidFill>
              </a:rPr>
              <a:t>Decryption</a:t>
            </a:r>
            <a:endParaRPr lang="en-US" altLang="en-US" sz="20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>
                <a:latin typeface="Times-Roman" charset="0"/>
              </a:rPr>
              <a:t>	C</a:t>
            </a:r>
            <a:r>
              <a:rPr lang="en-US" altLang="en-US" sz="1800" baseline="-25000">
                <a:latin typeface="Times-Roman" charset="0"/>
              </a:rPr>
              <a:t>0 </a:t>
            </a:r>
            <a:r>
              <a:rPr lang="en-US" altLang="en-US" sz="1800">
                <a:latin typeface="Times-Roman" charset="0"/>
              </a:rPr>
              <a:t>= P</a:t>
            </a:r>
            <a:r>
              <a:rPr lang="en-US" altLang="en-US" sz="1800" baseline="-25000">
                <a:latin typeface="Times-Roman" charset="0"/>
              </a:rPr>
              <a:t>0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E(K, IV),		P</a:t>
            </a:r>
            <a:r>
              <a:rPr lang="en-US" altLang="en-US" sz="1800" baseline="-25000">
                <a:latin typeface="Times-Roman" charset="0"/>
              </a:rPr>
              <a:t>0 </a:t>
            </a:r>
            <a:r>
              <a:rPr lang="en-US" altLang="en-US" sz="1800">
                <a:latin typeface="Times-Roman" charset="0"/>
              </a:rPr>
              <a:t>= C</a:t>
            </a:r>
            <a:r>
              <a:rPr lang="en-US" altLang="en-US" sz="1800" baseline="-25000">
                <a:latin typeface="Times-Roman" charset="0"/>
              </a:rPr>
              <a:t>0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E(K, IV),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>
                <a:latin typeface="Times-Roman" charset="0"/>
              </a:rPr>
              <a:t>	C</a:t>
            </a:r>
            <a:r>
              <a:rPr lang="en-US" altLang="en-US" sz="1800" baseline="-25000">
                <a:latin typeface="Times-Roman" charset="0"/>
              </a:rPr>
              <a:t>1 </a:t>
            </a:r>
            <a:r>
              <a:rPr lang="en-US" altLang="en-US" sz="1800">
                <a:latin typeface="Times-Roman" charset="0"/>
              </a:rPr>
              <a:t>= P</a:t>
            </a:r>
            <a:r>
              <a:rPr lang="en-US" altLang="en-US" sz="1800" baseline="-25000">
                <a:latin typeface="Times-Roman" charset="0"/>
              </a:rPr>
              <a:t>1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E(K, IV+1),		P</a:t>
            </a:r>
            <a:r>
              <a:rPr lang="en-US" altLang="en-US" sz="1800" baseline="-25000">
                <a:latin typeface="Times-Roman" charset="0"/>
              </a:rPr>
              <a:t>1 </a:t>
            </a:r>
            <a:r>
              <a:rPr lang="en-US" altLang="en-US" sz="1800">
                <a:latin typeface="Times-Roman" charset="0"/>
              </a:rPr>
              <a:t>= C</a:t>
            </a:r>
            <a:r>
              <a:rPr lang="en-US" altLang="en-US" sz="1800" baseline="-25000">
                <a:latin typeface="Times-Roman" charset="0"/>
              </a:rPr>
              <a:t>1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E(K, IV+1),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>
                <a:latin typeface="Times-Roman" charset="0"/>
              </a:rPr>
              <a:t>	C</a:t>
            </a:r>
            <a:r>
              <a:rPr lang="en-US" altLang="en-US" sz="1800" baseline="-25000">
                <a:latin typeface="Times-Roman" charset="0"/>
              </a:rPr>
              <a:t>2 </a:t>
            </a:r>
            <a:r>
              <a:rPr lang="en-US" altLang="en-US" sz="1800">
                <a:latin typeface="Times-Roman" charset="0"/>
              </a:rPr>
              <a:t>= P</a:t>
            </a:r>
            <a:r>
              <a:rPr lang="en-US" altLang="en-US" sz="1800" baseline="-25000">
                <a:latin typeface="Times-Roman" charset="0"/>
              </a:rPr>
              <a:t>2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E(K, IV+2),…		P</a:t>
            </a:r>
            <a:r>
              <a:rPr lang="en-US" altLang="en-US" sz="1800" baseline="-25000">
                <a:latin typeface="Times-Roman" charset="0"/>
              </a:rPr>
              <a:t>2 </a:t>
            </a:r>
            <a:r>
              <a:rPr lang="en-US" altLang="en-US" sz="1800">
                <a:latin typeface="Times-Roman" charset="0"/>
              </a:rPr>
              <a:t>= C</a:t>
            </a:r>
            <a:r>
              <a:rPr lang="en-US" altLang="en-US" sz="1800" baseline="-25000">
                <a:latin typeface="Times-Roman" charset="0"/>
              </a:rPr>
              <a:t>2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E(K, IV+2),…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800">
              <a:latin typeface="Times-Roman" charset="0"/>
            </a:endParaRPr>
          </a:p>
          <a:p>
            <a:pPr eaLnBrk="1" hangingPunct="1"/>
            <a:r>
              <a:rPr lang="en-US" altLang="en-US" sz="1800"/>
              <a:t>CTR is good for random access (both READ and WRITE)</a:t>
            </a:r>
          </a:p>
          <a:p>
            <a:pPr eaLnBrk="1" hangingPunct="1"/>
            <a:r>
              <a:rPr lang="en-US" altLang="en-US" sz="1800"/>
              <a:t>CBC is good for random READ only, but not WRITE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800">
              <a:latin typeface="Courier" pitchFamily="-84" charset="0"/>
            </a:endParaRPr>
          </a:p>
        </p:txBody>
      </p:sp>
      <p:grpSp>
        <p:nvGrpSpPr>
          <p:cNvPr id="221189" name="Group 43">
            <a:extLst>
              <a:ext uri="{FF2B5EF4-FFF2-40B4-BE49-F238E27FC236}">
                <a16:creationId xmlns:a16="http://schemas.microsoft.com/office/drawing/2014/main" id="{76FBD7D7-B1DC-49F8-A157-3ED7FCE3C365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114800"/>
            <a:ext cx="5029200" cy="1862138"/>
            <a:chOff x="1447800" y="4114800"/>
            <a:chExt cx="5029200" cy="1862554"/>
          </a:xfrm>
        </p:grpSpPr>
        <p:sp>
          <p:nvSpPr>
            <p:cNvPr id="221190" name="Rectangle 4">
              <a:extLst>
                <a:ext uri="{FF2B5EF4-FFF2-40B4-BE49-F238E27FC236}">
                  <a16:creationId xmlns:a16="http://schemas.microsoft.com/office/drawing/2014/main" id="{28C4FB21-F3CB-445E-A3B8-56C7409EA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750" y="4713288"/>
              <a:ext cx="766763" cy="317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1191" name="Rectangle 5">
              <a:extLst>
                <a:ext uri="{FF2B5EF4-FFF2-40B4-BE49-F238E27FC236}">
                  <a16:creationId xmlns:a16="http://schemas.microsoft.com/office/drawing/2014/main" id="{B496A65B-A5C9-4FE2-8651-19542C9E7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600" y="4713288"/>
              <a:ext cx="766763" cy="317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1192" name="Rectangle 6">
              <a:extLst>
                <a:ext uri="{FF2B5EF4-FFF2-40B4-BE49-F238E27FC236}">
                  <a16:creationId xmlns:a16="http://schemas.microsoft.com/office/drawing/2014/main" id="{959E4D8E-E9A3-476A-8173-8DECDF097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0238" y="4713288"/>
              <a:ext cx="766762" cy="317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1193" name="Oval 7">
              <a:extLst>
                <a:ext uri="{FF2B5EF4-FFF2-40B4-BE49-F238E27FC236}">
                  <a16:creationId xmlns:a16="http://schemas.microsoft.com/office/drawing/2014/main" id="{27AB0A0F-9203-4335-9BFD-89371F9CC2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3250" y="4840288"/>
              <a:ext cx="58738" cy="635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1194" name="Oval 8">
              <a:extLst>
                <a:ext uri="{FF2B5EF4-FFF2-40B4-BE49-F238E27FC236}">
                  <a16:creationId xmlns:a16="http://schemas.microsoft.com/office/drawing/2014/main" id="{888B80A2-7A90-4D32-B2CC-A37E9E171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5" y="4840288"/>
              <a:ext cx="58738" cy="635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1195" name="Oval 9">
              <a:extLst>
                <a:ext uri="{FF2B5EF4-FFF2-40B4-BE49-F238E27FC236}">
                  <a16:creationId xmlns:a16="http://schemas.microsoft.com/office/drawing/2014/main" id="{A3E27EAF-495A-414C-8045-532406A4F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2213" y="4840288"/>
              <a:ext cx="60325" cy="635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1196" name="Text Box 10">
              <a:extLst>
                <a:ext uri="{FF2B5EF4-FFF2-40B4-BE49-F238E27FC236}">
                  <a16:creationId xmlns:a16="http://schemas.microsoft.com/office/drawing/2014/main" id="{631C103A-9EF0-4208-AC0E-67AE0793B0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3600" y="4191000"/>
              <a:ext cx="42992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IV</a:t>
              </a:r>
            </a:p>
          </p:txBody>
        </p:sp>
        <p:sp>
          <p:nvSpPr>
            <p:cNvPr id="221197" name="Text Box 11">
              <a:extLst>
                <a:ext uri="{FF2B5EF4-FFF2-40B4-BE49-F238E27FC236}">
                  <a16:creationId xmlns:a16="http://schemas.microsoft.com/office/drawing/2014/main" id="{753B090B-A626-49C9-9038-F45BA2654C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1200" y="4699000"/>
              <a:ext cx="599844" cy="338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  <p:sp>
          <p:nvSpPr>
            <p:cNvPr id="221198" name="Text Box 12">
              <a:extLst>
                <a:ext uri="{FF2B5EF4-FFF2-40B4-BE49-F238E27FC236}">
                  <a16:creationId xmlns:a16="http://schemas.microsoft.com/office/drawing/2014/main" id="{8E7C927D-2CB4-4057-A755-C21DF915C1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200" y="4575175"/>
              <a:ext cx="3079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</a:p>
          </p:txBody>
        </p:sp>
        <p:sp>
          <p:nvSpPr>
            <p:cNvPr id="221199" name="Text Box 13">
              <a:extLst>
                <a:ext uri="{FF2B5EF4-FFF2-40B4-BE49-F238E27FC236}">
                  <a16:creationId xmlns:a16="http://schemas.microsoft.com/office/drawing/2014/main" id="{4EFBAB1B-3522-4056-842E-D1D6A50AC2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4575175"/>
              <a:ext cx="3079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  <a:endParaRPr lang="en-US" altLang="en-US" sz="1600" baseline="-25000">
                <a:solidFill>
                  <a:srgbClr val="000000"/>
                </a:solidFill>
              </a:endParaRPr>
            </a:p>
          </p:txBody>
        </p:sp>
        <p:sp>
          <p:nvSpPr>
            <p:cNvPr id="221200" name="Text Box 14">
              <a:extLst>
                <a:ext uri="{FF2B5EF4-FFF2-40B4-BE49-F238E27FC236}">
                  <a16:creationId xmlns:a16="http://schemas.microsoft.com/office/drawing/2014/main" id="{B9FE40BB-4F25-4E0F-A550-F294761CA9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4575175"/>
              <a:ext cx="3079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  <a:endParaRPr lang="en-US" altLang="en-US" sz="1600" baseline="-25000">
                <a:solidFill>
                  <a:srgbClr val="000000"/>
                </a:solidFill>
              </a:endParaRPr>
            </a:p>
          </p:txBody>
        </p:sp>
        <p:sp>
          <p:nvSpPr>
            <p:cNvPr id="221201" name="Text Box 15">
              <a:extLst>
                <a:ext uri="{FF2B5EF4-FFF2-40B4-BE49-F238E27FC236}">
                  <a16:creationId xmlns:a16="http://schemas.microsoft.com/office/drawing/2014/main" id="{87CBBC2E-FF4D-45A6-A4DC-725A02F767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2200" y="5638800"/>
              <a:ext cx="39145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21202" name="Line 16">
              <a:extLst>
                <a:ext uri="{FF2B5EF4-FFF2-40B4-BE49-F238E27FC236}">
                  <a16:creationId xmlns:a16="http://schemas.microsoft.com/office/drawing/2014/main" id="{E4D3A8C6-A85D-40E1-8FE6-413A553937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8238" y="4459288"/>
              <a:ext cx="0" cy="254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03" name="Line 17">
              <a:extLst>
                <a:ext uri="{FF2B5EF4-FFF2-40B4-BE49-F238E27FC236}">
                  <a16:creationId xmlns:a16="http://schemas.microsoft.com/office/drawing/2014/main" id="{3D4235DB-894D-4B34-836D-3B0462DCB4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8238" y="5030788"/>
              <a:ext cx="0" cy="382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04" name="Line 18">
              <a:extLst>
                <a:ext uri="{FF2B5EF4-FFF2-40B4-BE49-F238E27FC236}">
                  <a16:creationId xmlns:a16="http://schemas.microsoft.com/office/drawing/2014/main" id="{2444E583-AF24-42CA-B52D-C11E7F3953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4000" y="4903788"/>
              <a:ext cx="4127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05" name="Line 19">
              <a:extLst>
                <a:ext uri="{FF2B5EF4-FFF2-40B4-BE49-F238E27FC236}">
                  <a16:creationId xmlns:a16="http://schemas.microsoft.com/office/drawing/2014/main" id="{B7CE99BE-0AA1-48A2-B311-437C09E64C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613" y="4459288"/>
              <a:ext cx="0" cy="254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06" name="Line 20">
              <a:extLst>
                <a:ext uri="{FF2B5EF4-FFF2-40B4-BE49-F238E27FC236}">
                  <a16:creationId xmlns:a16="http://schemas.microsoft.com/office/drawing/2014/main" id="{10BBE330-2698-4869-8077-962AB8ABEB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613" y="5030788"/>
              <a:ext cx="0" cy="319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07" name="Line 21">
              <a:extLst>
                <a:ext uri="{FF2B5EF4-FFF2-40B4-BE49-F238E27FC236}">
                  <a16:creationId xmlns:a16="http://schemas.microsoft.com/office/drawing/2014/main" id="{4DF91641-BD84-4AAF-8FA2-519FFEFEB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8325" y="4903788"/>
              <a:ext cx="2952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08" name="Line 22">
              <a:extLst>
                <a:ext uri="{FF2B5EF4-FFF2-40B4-BE49-F238E27FC236}">
                  <a16:creationId xmlns:a16="http://schemas.microsoft.com/office/drawing/2014/main" id="{C97B0462-3E11-453A-A57B-2CDD1F0551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6225" y="4903788"/>
              <a:ext cx="3540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09" name="Line 23">
              <a:extLst>
                <a:ext uri="{FF2B5EF4-FFF2-40B4-BE49-F238E27FC236}">
                  <a16:creationId xmlns:a16="http://schemas.microsoft.com/office/drawing/2014/main" id="{BE8EA7D0-7966-4BAB-A531-0F69E39A05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4250" y="4395788"/>
              <a:ext cx="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10" name="Line 24">
              <a:extLst>
                <a:ext uri="{FF2B5EF4-FFF2-40B4-BE49-F238E27FC236}">
                  <a16:creationId xmlns:a16="http://schemas.microsoft.com/office/drawing/2014/main" id="{1E6B3757-7CB8-410A-933E-3D4B70655E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22988" y="5030788"/>
              <a:ext cx="0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11" name="Text Box 25">
              <a:extLst>
                <a:ext uri="{FF2B5EF4-FFF2-40B4-BE49-F238E27FC236}">
                  <a16:creationId xmlns:a16="http://schemas.microsoft.com/office/drawing/2014/main" id="{B9DA35DC-3ED0-46BE-8647-910F4427A4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5486400"/>
              <a:ext cx="3465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221212" name="Text Box 26">
              <a:extLst>
                <a:ext uri="{FF2B5EF4-FFF2-40B4-BE49-F238E27FC236}">
                  <a16:creationId xmlns:a16="http://schemas.microsoft.com/office/drawing/2014/main" id="{BE458DAE-6616-44A3-9CA2-73675F7419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0" y="4191000"/>
              <a:ext cx="6858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IV+1</a:t>
              </a:r>
              <a:endParaRPr lang="en-US" altLang="en-US" sz="1600" baseline="-25000">
                <a:solidFill>
                  <a:srgbClr val="000000"/>
                </a:solidFill>
              </a:endParaRPr>
            </a:p>
          </p:txBody>
        </p:sp>
        <p:sp>
          <p:nvSpPr>
            <p:cNvPr id="221213" name="Text Box 27">
              <a:extLst>
                <a:ext uri="{FF2B5EF4-FFF2-40B4-BE49-F238E27FC236}">
                  <a16:creationId xmlns:a16="http://schemas.microsoft.com/office/drawing/2014/main" id="{10EF2DBA-C1F2-4133-96BB-E92FB55BE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0" y="4114800"/>
              <a:ext cx="58702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IV+i</a:t>
              </a:r>
              <a:endParaRPr lang="en-US" altLang="en-US" sz="1600" baseline="-25000">
                <a:solidFill>
                  <a:srgbClr val="000000"/>
                </a:solidFill>
              </a:endParaRPr>
            </a:p>
          </p:txBody>
        </p:sp>
        <p:sp>
          <p:nvSpPr>
            <p:cNvPr id="221214" name="Text Box 28">
              <a:extLst>
                <a:ext uri="{FF2B5EF4-FFF2-40B4-BE49-F238E27FC236}">
                  <a16:creationId xmlns:a16="http://schemas.microsoft.com/office/drawing/2014/main" id="{5081A108-EA25-4224-8361-A0D66AAF49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4699000"/>
              <a:ext cx="599844" cy="338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  <p:sp>
          <p:nvSpPr>
            <p:cNvPr id="221215" name="Text Box 29">
              <a:extLst>
                <a:ext uri="{FF2B5EF4-FFF2-40B4-BE49-F238E27FC236}">
                  <a16:creationId xmlns:a16="http://schemas.microsoft.com/office/drawing/2014/main" id="{EBDFD43D-4CB6-4D2A-8843-937FE3834D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0" y="4699000"/>
              <a:ext cx="599844" cy="338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  <p:sp>
          <p:nvSpPr>
            <p:cNvPr id="221216" name="Text Box 30">
              <a:extLst>
                <a:ext uri="{FF2B5EF4-FFF2-40B4-BE49-F238E27FC236}">
                  <a16:creationId xmlns:a16="http://schemas.microsoft.com/office/drawing/2014/main" id="{1556DE36-90D6-4BF4-8774-C5A17422FA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9800" y="5334000"/>
              <a:ext cx="396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sym typeface="Symbol" panose="05050102010706020507" pitchFamily="18" charset="2"/>
                </a:rPr>
                <a:t>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21217" name="Text Box 31">
              <a:extLst>
                <a:ext uri="{FF2B5EF4-FFF2-40B4-BE49-F238E27FC236}">
                  <a16:creationId xmlns:a16="http://schemas.microsoft.com/office/drawing/2014/main" id="{7E38320A-80DA-4405-9DF1-CC88AF789E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1400" y="5257800"/>
              <a:ext cx="396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sym typeface="Symbol" panose="05050102010706020507" pitchFamily="18" charset="2"/>
                </a:rPr>
                <a:t>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21218" name="Text Box 32">
              <a:extLst>
                <a:ext uri="{FF2B5EF4-FFF2-40B4-BE49-F238E27FC236}">
                  <a16:creationId xmlns:a16="http://schemas.microsoft.com/office/drawing/2014/main" id="{3E713CA3-EA43-42CA-AF0C-2DE30FF18C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00" y="5181600"/>
              <a:ext cx="396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sym typeface="Symbol" panose="05050102010706020507" pitchFamily="18" charset="2"/>
                </a:rPr>
                <a:t>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21219" name="Line 33">
              <a:extLst>
                <a:ext uri="{FF2B5EF4-FFF2-40B4-BE49-F238E27FC236}">
                  <a16:creationId xmlns:a16="http://schemas.microsoft.com/office/drawing/2014/main" id="{991E9176-66C2-40E8-AEE0-F512FF1038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62600" y="53340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20" name="Line 34">
              <a:extLst>
                <a:ext uri="{FF2B5EF4-FFF2-40B4-BE49-F238E27FC236}">
                  <a16:creationId xmlns:a16="http://schemas.microsoft.com/office/drawing/2014/main" id="{761EFD27-EC2F-400B-AC67-AD88BA282D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000" y="5410200"/>
              <a:ext cx="228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21" name="Line 35">
              <a:extLst>
                <a:ext uri="{FF2B5EF4-FFF2-40B4-BE49-F238E27FC236}">
                  <a16:creationId xmlns:a16="http://schemas.microsoft.com/office/drawing/2014/main" id="{F876D81B-FA97-4768-B13F-D0FB2D54A9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4864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22" name="Text Box 36">
              <a:extLst>
                <a:ext uri="{FF2B5EF4-FFF2-40B4-BE49-F238E27FC236}">
                  <a16:creationId xmlns:a16="http://schemas.microsoft.com/office/drawing/2014/main" id="{D56D45B9-9A90-4A31-8210-669ED84992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5257800"/>
              <a:ext cx="4270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0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21223" name="Text Box 37">
              <a:extLst>
                <a:ext uri="{FF2B5EF4-FFF2-40B4-BE49-F238E27FC236}">
                  <a16:creationId xmlns:a16="http://schemas.microsoft.com/office/drawing/2014/main" id="{429DF8BC-4491-43F1-8F38-AB7FBF70E9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5181600"/>
              <a:ext cx="35298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21224" name="Text Box 38">
              <a:extLst>
                <a:ext uri="{FF2B5EF4-FFF2-40B4-BE49-F238E27FC236}">
                  <a16:creationId xmlns:a16="http://schemas.microsoft.com/office/drawing/2014/main" id="{90EA2959-A163-414A-8AED-6B33812940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5181600"/>
              <a:ext cx="33054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221225" name="Line 39">
              <a:extLst>
                <a:ext uri="{FF2B5EF4-FFF2-40B4-BE49-F238E27FC236}">
                  <a16:creationId xmlns:a16="http://schemas.microsoft.com/office/drawing/2014/main" id="{D44627CF-43A8-4FB7-9D60-D13B0AD1A2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2200" y="55626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26" name="Text Box 40">
              <a:extLst>
                <a:ext uri="{FF2B5EF4-FFF2-40B4-BE49-F238E27FC236}">
                  <a16:creationId xmlns:a16="http://schemas.microsoft.com/office/drawing/2014/main" id="{3E14B869-3931-450F-B625-846D9A20E6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800" y="5562600"/>
              <a:ext cx="36901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21227" name="Line 41">
              <a:extLst>
                <a:ext uri="{FF2B5EF4-FFF2-40B4-BE49-F238E27FC236}">
                  <a16:creationId xmlns:a16="http://schemas.microsoft.com/office/drawing/2014/main" id="{3AE9F4B1-0D99-48CA-AA1A-79F1B7F54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4864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28" name="Line 42">
              <a:extLst>
                <a:ext uri="{FF2B5EF4-FFF2-40B4-BE49-F238E27FC236}">
                  <a16:creationId xmlns:a16="http://schemas.microsoft.com/office/drawing/2014/main" id="{262CAFEC-AC3D-4E56-9955-4E54DDF47E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54102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Title 1">
            <a:extLst>
              <a:ext uri="{FF2B5EF4-FFF2-40B4-BE49-F238E27FC236}">
                <a16:creationId xmlns:a16="http://schemas.microsoft.com/office/drawing/2014/main" id="{967E96A4-33D7-4DAD-AEC5-5CA230837A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Cipher Feedback Mode (CFB)</a:t>
            </a:r>
          </a:p>
        </p:txBody>
      </p:sp>
      <p:sp>
        <p:nvSpPr>
          <p:cNvPr id="223235" name="Footer Placeholder 3">
            <a:extLst>
              <a:ext uri="{FF2B5EF4-FFF2-40B4-BE49-F238E27FC236}">
                <a16:creationId xmlns:a16="http://schemas.microsoft.com/office/drawing/2014/main" id="{39264777-822C-41D5-B9A3-233639A5F7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ED47214C-30CA-41A4-8151-6213B7CCD660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101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3236" name="Rectangle 3">
            <a:extLst>
              <a:ext uri="{FF2B5EF4-FFF2-40B4-BE49-F238E27FC236}">
                <a16:creationId xmlns:a16="http://schemas.microsoft.com/office/drawing/2014/main" id="{353A15A3-4DE0-4179-BE13-E32E20913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05000"/>
            <a:ext cx="8001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Clr>
                <a:srgbClr val="3333CC"/>
              </a:buClr>
            </a:pPr>
            <a:r>
              <a:rPr lang="en-US" altLang="en-US" sz="2000">
                <a:solidFill>
                  <a:srgbClr val="000000"/>
                </a:solidFill>
              </a:rPr>
              <a:t>One more mode…</a:t>
            </a:r>
          </a:p>
          <a:p>
            <a:pPr eaLnBrk="1" hangingPunct="1">
              <a:buClr>
                <a:srgbClr val="3333CC"/>
              </a:buClr>
            </a:pPr>
            <a:r>
              <a:rPr lang="en-US" altLang="en-US" sz="2000">
                <a:solidFill>
                  <a:srgbClr val="000000"/>
                </a:solidFill>
              </a:rPr>
              <a:t>Use block cipher like stream cipher (like counter mode)</a:t>
            </a:r>
          </a:p>
          <a:p>
            <a:pPr eaLnBrk="1" hangingPunct="1"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00000"/>
                </a:solidFill>
              </a:rPr>
              <a:t>	</a:t>
            </a:r>
            <a:r>
              <a:rPr lang="en-US" altLang="en-US" sz="2000" b="1">
                <a:solidFill>
                  <a:srgbClr val="5437FF"/>
                </a:solidFill>
              </a:rPr>
              <a:t>Encryption</a:t>
            </a:r>
            <a:r>
              <a:rPr lang="en-US" altLang="en-US" sz="2000">
                <a:solidFill>
                  <a:srgbClr val="000000"/>
                </a:solidFill>
              </a:rPr>
              <a:t>			</a:t>
            </a:r>
            <a:r>
              <a:rPr lang="en-US" altLang="en-US" sz="2000" b="1">
                <a:solidFill>
                  <a:srgbClr val="5437FF"/>
                </a:solidFill>
              </a:rPr>
              <a:t>Decryption</a:t>
            </a:r>
            <a:endParaRPr lang="en-US" altLang="en-US" sz="2000">
              <a:solidFill>
                <a:srgbClr val="000000"/>
              </a:solidFill>
            </a:endParaRPr>
          </a:p>
          <a:p>
            <a:pPr eaLnBrk="1" hangingPunct="1"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	C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0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= P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0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E(K, IV),		P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0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= C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0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E(K, IV),</a:t>
            </a:r>
          </a:p>
          <a:p>
            <a:pPr eaLnBrk="1" hangingPunct="1"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	C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1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= P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1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E(K, C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0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),		P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1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= C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1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E(K, C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0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),</a:t>
            </a:r>
          </a:p>
          <a:p>
            <a:pPr eaLnBrk="1" hangingPunct="1"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	C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2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= P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2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E(K, C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1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),…		P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2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= C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2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E(K, C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1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),…</a:t>
            </a:r>
          </a:p>
          <a:p>
            <a:pPr eaLnBrk="1" hangingPunct="1">
              <a:buClr>
                <a:srgbClr val="3333CC"/>
              </a:buClr>
              <a:buFont typeface="Wingdings" panose="05000000000000000000" pitchFamily="2" charset="2"/>
              <a:buNone/>
            </a:pPr>
            <a:endParaRPr lang="en-US" altLang="en-US" sz="1800">
              <a:solidFill>
                <a:srgbClr val="000000"/>
              </a:solidFill>
              <a:latin typeface="Courier" pitchFamily="-84" charset="0"/>
            </a:endParaRPr>
          </a:p>
        </p:txBody>
      </p:sp>
      <p:grpSp>
        <p:nvGrpSpPr>
          <p:cNvPr id="223237" name="Group 43">
            <a:extLst>
              <a:ext uri="{FF2B5EF4-FFF2-40B4-BE49-F238E27FC236}">
                <a16:creationId xmlns:a16="http://schemas.microsoft.com/office/drawing/2014/main" id="{F4C506F2-4036-4F14-9FC8-3F8C50A827D2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057650"/>
            <a:ext cx="5029200" cy="1919288"/>
            <a:chOff x="1447800" y="4057234"/>
            <a:chExt cx="5029200" cy="1920120"/>
          </a:xfrm>
        </p:grpSpPr>
        <p:sp>
          <p:nvSpPr>
            <p:cNvPr id="223239" name="Rectangle 4">
              <a:extLst>
                <a:ext uri="{FF2B5EF4-FFF2-40B4-BE49-F238E27FC236}">
                  <a16:creationId xmlns:a16="http://schemas.microsoft.com/office/drawing/2014/main" id="{53FC3BC7-4926-45BF-BEB5-ADC1E75A6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750" y="4713288"/>
              <a:ext cx="766763" cy="317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3240" name="Rectangle 5">
              <a:extLst>
                <a:ext uri="{FF2B5EF4-FFF2-40B4-BE49-F238E27FC236}">
                  <a16:creationId xmlns:a16="http://schemas.microsoft.com/office/drawing/2014/main" id="{B9700E2A-0936-441D-A4BB-F548F4E5D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600" y="4713288"/>
              <a:ext cx="766763" cy="317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3241" name="Rectangle 6">
              <a:extLst>
                <a:ext uri="{FF2B5EF4-FFF2-40B4-BE49-F238E27FC236}">
                  <a16:creationId xmlns:a16="http://schemas.microsoft.com/office/drawing/2014/main" id="{F2EF7C89-E5F0-4119-9AA5-5334A6CBA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0238" y="4713288"/>
              <a:ext cx="766762" cy="317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3242" name="Oval 7">
              <a:extLst>
                <a:ext uri="{FF2B5EF4-FFF2-40B4-BE49-F238E27FC236}">
                  <a16:creationId xmlns:a16="http://schemas.microsoft.com/office/drawing/2014/main" id="{2C916CA1-1C02-4DC2-AEB3-5AF54364C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3250" y="4840288"/>
              <a:ext cx="58738" cy="635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3243" name="Oval 8">
              <a:extLst>
                <a:ext uri="{FF2B5EF4-FFF2-40B4-BE49-F238E27FC236}">
                  <a16:creationId xmlns:a16="http://schemas.microsoft.com/office/drawing/2014/main" id="{A4FE069E-1B33-43D2-BC30-ED790BA22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5" y="4840288"/>
              <a:ext cx="58738" cy="635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3244" name="Oval 9">
              <a:extLst>
                <a:ext uri="{FF2B5EF4-FFF2-40B4-BE49-F238E27FC236}">
                  <a16:creationId xmlns:a16="http://schemas.microsoft.com/office/drawing/2014/main" id="{2A6423FF-827C-4EF5-80A8-FCD4E8679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2213" y="4840288"/>
              <a:ext cx="60325" cy="635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3245" name="Text Box 10">
              <a:extLst>
                <a:ext uri="{FF2B5EF4-FFF2-40B4-BE49-F238E27FC236}">
                  <a16:creationId xmlns:a16="http://schemas.microsoft.com/office/drawing/2014/main" id="{CEBE84D5-4E04-4158-8A55-A6AC930817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3600" y="4191000"/>
              <a:ext cx="42992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IV</a:t>
              </a:r>
            </a:p>
          </p:txBody>
        </p:sp>
        <p:sp>
          <p:nvSpPr>
            <p:cNvPr id="223246" name="Text Box 11">
              <a:extLst>
                <a:ext uri="{FF2B5EF4-FFF2-40B4-BE49-F238E27FC236}">
                  <a16:creationId xmlns:a16="http://schemas.microsoft.com/office/drawing/2014/main" id="{7A4DC5F6-3232-4A66-973C-864A3D7FB7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1200" y="4699000"/>
              <a:ext cx="599844" cy="338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  <p:sp>
          <p:nvSpPr>
            <p:cNvPr id="223247" name="Text Box 12">
              <a:extLst>
                <a:ext uri="{FF2B5EF4-FFF2-40B4-BE49-F238E27FC236}">
                  <a16:creationId xmlns:a16="http://schemas.microsoft.com/office/drawing/2014/main" id="{4C1B2F76-3910-45DB-8434-A2CC724BB6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200" y="4575175"/>
              <a:ext cx="3079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</a:p>
          </p:txBody>
        </p:sp>
        <p:sp>
          <p:nvSpPr>
            <p:cNvPr id="223248" name="Text Box 13">
              <a:extLst>
                <a:ext uri="{FF2B5EF4-FFF2-40B4-BE49-F238E27FC236}">
                  <a16:creationId xmlns:a16="http://schemas.microsoft.com/office/drawing/2014/main" id="{DBC08E7A-2AAB-46A0-B53B-87261F859E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4575175"/>
              <a:ext cx="3079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  <a:endParaRPr lang="en-US" altLang="en-US" sz="1600" baseline="-25000">
                <a:solidFill>
                  <a:srgbClr val="000000"/>
                </a:solidFill>
              </a:endParaRPr>
            </a:p>
          </p:txBody>
        </p:sp>
        <p:sp>
          <p:nvSpPr>
            <p:cNvPr id="223249" name="Text Box 14">
              <a:extLst>
                <a:ext uri="{FF2B5EF4-FFF2-40B4-BE49-F238E27FC236}">
                  <a16:creationId xmlns:a16="http://schemas.microsoft.com/office/drawing/2014/main" id="{9FD255F9-D5A7-4EA4-ADD0-90D1E15BA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4575175"/>
              <a:ext cx="3079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  <a:endParaRPr lang="en-US" altLang="en-US" sz="1600" baseline="-25000">
                <a:solidFill>
                  <a:srgbClr val="000000"/>
                </a:solidFill>
              </a:endParaRPr>
            </a:p>
          </p:txBody>
        </p:sp>
        <p:sp>
          <p:nvSpPr>
            <p:cNvPr id="223250" name="Text Box 15">
              <a:extLst>
                <a:ext uri="{FF2B5EF4-FFF2-40B4-BE49-F238E27FC236}">
                  <a16:creationId xmlns:a16="http://schemas.microsoft.com/office/drawing/2014/main" id="{0903F9A5-36E3-4731-A3E9-23303FFF85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2200" y="5638800"/>
              <a:ext cx="39145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23251" name="Line 16">
              <a:extLst>
                <a:ext uri="{FF2B5EF4-FFF2-40B4-BE49-F238E27FC236}">
                  <a16:creationId xmlns:a16="http://schemas.microsoft.com/office/drawing/2014/main" id="{515D86A5-1B55-45C1-A5ED-F2CCC1B2FB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8238" y="4459288"/>
              <a:ext cx="0" cy="254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52" name="Line 17">
              <a:extLst>
                <a:ext uri="{FF2B5EF4-FFF2-40B4-BE49-F238E27FC236}">
                  <a16:creationId xmlns:a16="http://schemas.microsoft.com/office/drawing/2014/main" id="{B623D167-2206-49B1-A03D-CD7403557D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8238" y="5030788"/>
              <a:ext cx="0" cy="382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53" name="Line 18">
              <a:extLst>
                <a:ext uri="{FF2B5EF4-FFF2-40B4-BE49-F238E27FC236}">
                  <a16:creationId xmlns:a16="http://schemas.microsoft.com/office/drawing/2014/main" id="{33360B2B-2573-4F9E-9C2C-A8D681996A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4000" y="4903788"/>
              <a:ext cx="4127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54" name="Line 19">
              <a:extLst>
                <a:ext uri="{FF2B5EF4-FFF2-40B4-BE49-F238E27FC236}">
                  <a16:creationId xmlns:a16="http://schemas.microsoft.com/office/drawing/2014/main" id="{F0519B7B-9239-4564-922D-F08DDCA7F5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613" y="4459288"/>
              <a:ext cx="0" cy="254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55" name="Line 20">
              <a:extLst>
                <a:ext uri="{FF2B5EF4-FFF2-40B4-BE49-F238E27FC236}">
                  <a16:creationId xmlns:a16="http://schemas.microsoft.com/office/drawing/2014/main" id="{3A8CFFD7-952A-4271-9025-37BB0B4E63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613" y="5030788"/>
              <a:ext cx="0" cy="319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56" name="Line 21">
              <a:extLst>
                <a:ext uri="{FF2B5EF4-FFF2-40B4-BE49-F238E27FC236}">
                  <a16:creationId xmlns:a16="http://schemas.microsoft.com/office/drawing/2014/main" id="{C907FDDD-E654-43D5-AC59-96957BC4C4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8325" y="4903788"/>
              <a:ext cx="2952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57" name="Line 22">
              <a:extLst>
                <a:ext uri="{FF2B5EF4-FFF2-40B4-BE49-F238E27FC236}">
                  <a16:creationId xmlns:a16="http://schemas.microsoft.com/office/drawing/2014/main" id="{EA805B78-F2F8-4220-A535-A9CFECEEB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6225" y="4903788"/>
              <a:ext cx="3540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58" name="Line 23">
              <a:extLst>
                <a:ext uri="{FF2B5EF4-FFF2-40B4-BE49-F238E27FC236}">
                  <a16:creationId xmlns:a16="http://schemas.microsoft.com/office/drawing/2014/main" id="{A0C45032-D9C5-48DD-BFC0-1D53B60659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4250" y="4395788"/>
              <a:ext cx="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59" name="Line 24">
              <a:extLst>
                <a:ext uri="{FF2B5EF4-FFF2-40B4-BE49-F238E27FC236}">
                  <a16:creationId xmlns:a16="http://schemas.microsoft.com/office/drawing/2014/main" id="{E69DA1C3-3B06-4474-8808-63BD14AADC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22988" y="5030788"/>
              <a:ext cx="0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60" name="Text Box 25">
              <a:extLst>
                <a:ext uri="{FF2B5EF4-FFF2-40B4-BE49-F238E27FC236}">
                  <a16:creationId xmlns:a16="http://schemas.microsoft.com/office/drawing/2014/main" id="{2A868A55-0829-4BBD-A74F-0E1968BA60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5486400"/>
              <a:ext cx="3465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223261" name="Text Box 28">
              <a:extLst>
                <a:ext uri="{FF2B5EF4-FFF2-40B4-BE49-F238E27FC236}">
                  <a16:creationId xmlns:a16="http://schemas.microsoft.com/office/drawing/2014/main" id="{33557E9C-8014-4752-8C1C-C0154E06FA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4699000"/>
              <a:ext cx="599844" cy="338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  <p:sp>
          <p:nvSpPr>
            <p:cNvPr id="223262" name="Text Box 29">
              <a:extLst>
                <a:ext uri="{FF2B5EF4-FFF2-40B4-BE49-F238E27FC236}">
                  <a16:creationId xmlns:a16="http://schemas.microsoft.com/office/drawing/2014/main" id="{F9CC2F1A-99BC-40E4-86E3-D6747AC0D9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0" y="4699000"/>
              <a:ext cx="599844" cy="338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  <p:sp>
          <p:nvSpPr>
            <p:cNvPr id="223263" name="Text Box 30">
              <a:extLst>
                <a:ext uri="{FF2B5EF4-FFF2-40B4-BE49-F238E27FC236}">
                  <a16:creationId xmlns:a16="http://schemas.microsoft.com/office/drawing/2014/main" id="{831871B3-3EEF-44C7-97AD-5C0DD1A0EB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9800" y="5334000"/>
              <a:ext cx="396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sym typeface="Symbol" panose="05050102010706020507" pitchFamily="18" charset="2"/>
                </a:rPr>
                <a:t>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23264" name="Text Box 31">
              <a:extLst>
                <a:ext uri="{FF2B5EF4-FFF2-40B4-BE49-F238E27FC236}">
                  <a16:creationId xmlns:a16="http://schemas.microsoft.com/office/drawing/2014/main" id="{E3692A6B-A72C-40A4-87FE-F7C4CAB08F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1400" y="5257800"/>
              <a:ext cx="396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sym typeface="Symbol" panose="05050102010706020507" pitchFamily="18" charset="2"/>
                </a:rPr>
                <a:t>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23265" name="Text Box 32">
              <a:extLst>
                <a:ext uri="{FF2B5EF4-FFF2-40B4-BE49-F238E27FC236}">
                  <a16:creationId xmlns:a16="http://schemas.microsoft.com/office/drawing/2014/main" id="{3E14145A-84CC-4154-BE29-F0F78DF937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00" y="5181600"/>
              <a:ext cx="396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sym typeface="Symbol" panose="05050102010706020507" pitchFamily="18" charset="2"/>
                </a:rPr>
                <a:t>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23266" name="Line 33">
              <a:extLst>
                <a:ext uri="{FF2B5EF4-FFF2-40B4-BE49-F238E27FC236}">
                  <a16:creationId xmlns:a16="http://schemas.microsoft.com/office/drawing/2014/main" id="{E58E4689-3868-4388-8E93-1CA36840D8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62600" y="53340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67" name="Line 34">
              <a:extLst>
                <a:ext uri="{FF2B5EF4-FFF2-40B4-BE49-F238E27FC236}">
                  <a16:creationId xmlns:a16="http://schemas.microsoft.com/office/drawing/2014/main" id="{6A3FB785-1AC3-4156-B44C-B112CB98A8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000" y="5410200"/>
              <a:ext cx="228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68" name="Line 35">
              <a:extLst>
                <a:ext uri="{FF2B5EF4-FFF2-40B4-BE49-F238E27FC236}">
                  <a16:creationId xmlns:a16="http://schemas.microsoft.com/office/drawing/2014/main" id="{B4E83FD1-DD74-4C76-B1AE-06469DE864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4864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69" name="Text Box 36">
              <a:extLst>
                <a:ext uri="{FF2B5EF4-FFF2-40B4-BE49-F238E27FC236}">
                  <a16:creationId xmlns:a16="http://schemas.microsoft.com/office/drawing/2014/main" id="{CF7650AA-0F21-4D83-99F3-E0E8DC087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5257800"/>
              <a:ext cx="4270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0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23270" name="Text Box 37">
              <a:extLst>
                <a:ext uri="{FF2B5EF4-FFF2-40B4-BE49-F238E27FC236}">
                  <a16:creationId xmlns:a16="http://schemas.microsoft.com/office/drawing/2014/main" id="{DD3D3DE5-A47C-4F27-94E1-E767CDA422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5181600"/>
              <a:ext cx="35298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23271" name="Text Box 38">
              <a:extLst>
                <a:ext uri="{FF2B5EF4-FFF2-40B4-BE49-F238E27FC236}">
                  <a16:creationId xmlns:a16="http://schemas.microsoft.com/office/drawing/2014/main" id="{CB811072-5C0E-4412-8FCA-9FC481E43A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5181600"/>
              <a:ext cx="33054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223272" name="Line 39">
              <a:extLst>
                <a:ext uri="{FF2B5EF4-FFF2-40B4-BE49-F238E27FC236}">
                  <a16:creationId xmlns:a16="http://schemas.microsoft.com/office/drawing/2014/main" id="{02F42A46-4EA5-4D91-90D4-869C97C710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2200" y="55626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73" name="Text Box 40">
              <a:extLst>
                <a:ext uri="{FF2B5EF4-FFF2-40B4-BE49-F238E27FC236}">
                  <a16:creationId xmlns:a16="http://schemas.microsoft.com/office/drawing/2014/main" id="{65273854-DCEA-47B9-B895-22E60F8396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9744" y="4057234"/>
              <a:ext cx="346570" cy="338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223274" name="Line 41">
              <a:extLst>
                <a:ext uri="{FF2B5EF4-FFF2-40B4-BE49-F238E27FC236}">
                  <a16:creationId xmlns:a16="http://schemas.microsoft.com/office/drawing/2014/main" id="{E00ECF80-71A0-41C7-82A1-AD39F97F47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4864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75" name="Line 42">
              <a:extLst>
                <a:ext uri="{FF2B5EF4-FFF2-40B4-BE49-F238E27FC236}">
                  <a16:creationId xmlns:a16="http://schemas.microsoft.com/office/drawing/2014/main" id="{73504DC8-A25F-48FE-94BD-2C63868E4D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54102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</p:grpSp>
      <p:sp>
        <p:nvSpPr>
          <p:cNvPr id="223238" name="Text Box 15">
            <a:extLst>
              <a:ext uri="{FF2B5EF4-FFF2-40B4-BE49-F238E27FC236}">
                <a16:creationId xmlns:a16="http://schemas.microsoft.com/office/drawing/2014/main" id="{592C9A3A-1FBD-461C-83BF-B48159C54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3300" y="4113213"/>
            <a:ext cx="3921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C</a:t>
            </a:r>
            <a:r>
              <a:rPr lang="en-US" altLang="en-US" sz="1600" baseline="-25000">
                <a:solidFill>
                  <a:srgbClr val="000000"/>
                </a:solidFill>
              </a:rPr>
              <a:t>0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Title 1">
            <a:extLst>
              <a:ext uri="{FF2B5EF4-FFF2-40B4-BE49-F238E27FC236}">
                <a16:creationId xmlns:a16="http://schemas.microsoft.com/office/drawing/2014/main" id="{6E236CC1-1ECB-4AAC-9FA1-D420ECE301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CFB Mode</a:t>
            </a:r>
          </a:p>
        </p:txBody>
      </p:sp>
      <p:sp>
        <p:nvSpPr>
          <p:cNvPr id="225283" name="Footer Placeholder 3">
            <a:extLst>
              <a:ext uri="{FF2B5EF4-FFF2-40B4-BE49-F238E27FC236}">
                <a16:creationId xmlns:a16="http://schemas.microsoft.com/office/drawing/2014/main" id="{BF6D5599-9714-4D16-A2FD-2388E3F14A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E216488C-BE88-4D58-AA3F-AAE52F086B2C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102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25284" name="Picture 2">
            <a:extLst>
              <a:ext uri="{FF2B5EF4-FFF2-40B4-BE49-F238E27FC236}">
                <a16:creationId xmlns:a16="http://schemas.microsoft.com/office/drawing/2014/main" id="{7EA53488-7BAF-400B-A94E-D272ACC31B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857375"/>
            <a:ext cx="7772400" cy="4057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Title 1">
            <a:extLst>
              <a:ext uri="{FF2B5EF4-FFF2-40B4-BE49-F238E27FC236}">
                <a16:creationId xmlns:a16="http://schemas.microsoft.com/office/drawing/2014/main" id="{26FAB884-6C57-4C61-AFF5-B0EE1339F2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CFB Error</a:t>
            </a:r>
          </a:p>
        </p:txBody>
      </p:sp>
      <p:sp>
        <p:nvSpPr>
          <p:cNvPr id="227331" name="Footer Placeholder 3">
            <a:extLst>
              <a:ext uri="{FF2B5EF4-FFF2-40B4-BE49-F238E27FC236}">
                <a16:creationId xmlns:a16="http://schemas.microsoft.com/office/drawing/2014/main" id="{803A1B30-0EAE-4678-9CA3-A443946ABE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8EC15B58-D2C6-4F5D-8AD5-384BDEF53F78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103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27332" name="Picture 2">
            <a:extLst>
              <a:ext uri="{FF2B5EF4-FFF2-40B4-BE49-F238E27FC236}">
                <a16:creationId xmlns:a16="http://schemas.microsoft.com/office/drawing/2014/main" id="{6E1D93FE-2BC9-4F89-BF75-9EE6A06545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9500" y="1828800"/>
            <a:ext cx="69850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Title 1">
            <a:extLst>
              <a:ext uri="{FF2B5EF4-FFF2-40B4-BE49-F238E27FC236}">
                <a16:creationId xmlns:a16="http://schemas.microsoft.com/office/drawing/2014/main" id="{E6FEB990-7073-4FE7-8FAC-0CB4217795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CBC Mode</a:t>
            </a:r>
          </a:p>
        </p:txBody>
      </p:sp>
      <p:sp>
        <p:nvSpPr>
          <p:cNvPr id="229379" name="Footer Placeholder 3">
            <a:extLst>
              <a:ext uri="{FF2B5EF4-FFF2-40B4-BE49-F238E27FC236}">
                <a16:creationId xmlns:a16="http://schemas.microsoft.com/office/drawing/2014/main" id="{44E1821B-FEFB-4162-88EE-EC9FAF627A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55B59218-90D1-4D91-BC92-0A72CDF22514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104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29380" name="Picture 2">
            <a:extLst>
              <a:ext uri="{FF2B5EF4-FFF2-40B4-BE49-F238E27FC236}">
                <a16:creationId xmlns:a16="http://schemas.microsoft.com/office/drawing/2014/main" id="{D718033A-50A0-43FA-9B40-8F8C6DF09E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88" y="1828800"/>
            <a:ext cx="7693025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Title 1">
            <a:extLst>
              <a:ext uri="{FF2B5EF4-FFF2-40B4-BE49-F238E27FC236}">
                <a16:creationId xmlns:a16="http://schemas.microsoft.com/office/drawing/2014/main" id="{22EFF710-5373-46CA-A9C7-4D60D46128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CBC Error</a:t>
            </a:r>
          </a:p>
        </p:txBody>
      </p:sp>
      <p:sp>
        <p:nvSpPr>
          <p:cNvPr id="231427" name="Footer Placeholder 3">
            <a:extLst>
              <a:ext uri="{FF2B5EF4-FFF2-40B4-BE49-F238E27FC236}">
                <a16:creationId xmlns:a16="http://schemas.microsoft.com/office/drawing/2014/main" id="{ED4EB14F-9043-4B01-907D-6FA45F8791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CE338B4A-77D2-4438-B659-041F40A9E7DB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105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31428" name="Picture 2">
            <a:extLst>
              <a:ext uri="{FF2B5EF4-FFF2-40B4-BE49-F238E27FC236}">
                <a16:creationId xmlns:a16="http://schemas.microsoft.com/office/drawing/2014/main" id="{2A20B912-3E3A-4299-B7D8-01DDC74882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4875" y="1828800"/>
            <a:ext cx="733425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Footer Placeholder 3">
            <a:extLst>
              <a:ext uri="{FF2B5EF4-FFF2-40B4-BE49-F238E27FC236}">
                <a16:creationId xmlns:a16="http://schemas.microsoft.com/office/drawing/2014/main" id="{D9D25D70-4724-48F2-A46C-21166D8A4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5908EC42-82C5-4D58-B4C0-4DEA3D98D954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106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3475" name="TextBox 4">
            <a:extLst>
              <a:ext uri="{FF2B5EF4-FFF2-40B4-BE49-F238E27FC236}">
                <a16:creationId xmlns:a16="http://schemas.microsoft.com/office/drawing/2014/main" id="{4BA8B351-8E11-448D-9823-190175435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514600"/>
            <a:ext cx="44910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>
                <a:solidFill>
                  <a:srgbClr val="000000"/>
                </a:solidFill>
                <a:latin typeface="Calibri" panose="020F0502020204030204" pitchFamily="34" charset="0"/>
              </a:rPr>
              <a:t>Supplementary Materials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Slide Number Placeholder 3">
            <a:extLst>
              <a:ext uri="{FF2B5EF4-FFF2-40B4-BE49-F238E27FC236}">
                <a16:creationId xmlns:a16="http://schemas.microsoft.com/office/drawing/2014/main" id="{E2D0CE0B-B2B5-4807-B631-44ABBD8570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" y="6248400"/>
            <a:ext cx="7848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F495F79-B793-4B40-B784-717B48F75942}" type="slidenum"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107</a:t>
            </a:fld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5523" name="Rectangle 2">
            <a:extLst>
              <a:ext uri="{FF2B5EF4-FFF2-40B4-BE49-F238E27FC236}">
                <a16:creationId xmlns:a16="http://schemas.microsoft.com/office/drawing/2014/main" id="{E4E8CE81-B81A-4173-98BA-3A66A46427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Practical Cipher Knowledge</a:t>
            </a:r>
          </a:p>
        </p:txBody>
      </p:sp>
      <p:sp>
        <p:nvSpPr>
          <p:cNvPr id="235524" name="Rectangle 3">
            <a:extLst>
              <a:ext uri="{FF2B5EF4-FFF2-40B4-BE49-F238E27FC236}">
                <a16:creationId xmlns:a16="http://schemas.microsoft.com/office/drawing/2014/main" id="{D04AD675-8090-4FF8-B5FE-E5E65B2566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I am not a cryptographer – how do I know a good cipher?</a:t>
            </a:r>
          </a:p>
          <a:p>
            <a:pPr eaLnBrk="1" hangingPunct="1"/>
            <a:r>
              <a:rPr lang="en-US" altLang="en-US" sz="2400"/>
              <a:t>Basic cipher analysis in under a minute  </a:t>
            </a:r>
          </a:p>
          <a:p>
            <a:pPr lvl="1" eaLnBrk="1" hangingPunct="1"/>
            <a:r>
              <a:rPr lang="en-US" altLang="en-US" sz="1800"/>
              <a:t>Keysize</a:t>
            </a:r>
          </a:p>
          <a:p>
            <a:pPr lvl="2" eaLnBrk="1" hangingPunct="1"/>
            <a:r>
              <a:rPr lang="en-US" altLang="en-US" sz="1400"/>
              <a:t>For symmetric ciphers key &gt; 128 is now considered best practice</a:t>
            </a:r>
          </a:p>
          <a:p>
            <a:pPr lvl="1" eaLnBrk="1" hangingPunct="1"/>
            <a:r>
              <a:rPr lang="en-US" altLang="en-US" sz="1800"/>
              <a:t>Public</a:t>
            </a:r>
          </a:p>
          <a:p>
            <a:pPr lvl="2" eaLnBrk="1" hangingPunct="1"/>
            <a:r>
              <a:rPr lang="en-US" altLang="en-US" sz="1400"/>
              <a:t>Security cannot come from obscurity (Kerkhoffs principle)</a:t>
            </a:r>
          </a:p>
          <a:p>
            <a:pPr lvl="1" eaLnBrk="1" hangingPunct="1"/>
            <a:r>
              <a:rPr lang="en-US" altLang="en-US" sz="1800"/>
              <a:t>Standard</a:t>
            </a:r>
          </a:p>
          <a:p>
            <a:pPr lvl="2" eaLnBrk="1" hangingPunct="1"/>
            <a:r>
              <a:rPr lang="en-US" altLang="en-US" sz="1400"/>
              <a:t>If the cipher is as result of open competition good, if proprietary be wary?</a:t>
            </a:r>
          </a:p>
          <a:p>
            <a:pPr lvl="2" eaLnBrk="1" hangingPunct="1"/>
            <a:r>
              <a:rPr lang="en-US" altLang="en-US" sz="1400"/>
              <a:t>If it is old and public and still not ‘broken’ then could be OK.</a:t>
            </a:r>
          </a:p>
          <a:p>
            <a:pPr lvl="1" eaLnBrk="1" hangingPunct="1"/>
            <a:r>
              <a:rPr lang="en-US" altLang="en-US" sz="1800"/>
              <a:t>Mode of operation?</a:t>
            </a:r>
          </a:p>
          <a:p>
            <a:pPr lvl="2" eaLnBrk="1" hangingPunct="1"/>
            <a:r>
              <a:rPr lang="en-US" altLang="en-US" sz="1400"/>
              <a:t>Of the basic modes CBC is considered good (ECB not good)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Slide Number Placeholder 3">
            <a:extLst>
              <a:ext uri="{FF2B5EF4-FFF2-40B4-BE49-F238E27FC236}">
                <a16:creationId xmlns:a16="http://schemas.microsoft.com/office/drawing/2014/main" id="{967EDB32-DC79-47AC-BEF6-C95BE6A0B1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" y="6248400"/>
            <a:ext cx="7848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B882DA9-79B9-4ED1-AEB3-AEEF4A998350}" type="slidenum"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108</a:t>
            </a:fld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7571" name="Rectangle 2">
            <a:extLst>
              <a:ext uri="{FF2B5EF4-FFF2-40B4-BE49-F238E27FC236}">
                <a16:creationId xmlns:a16="http://schemas.microsoft.com/office/drawing/2014/main" id="{829E5303-0DB8-43FC-B0E0-404CC3943A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Mifare Classic</a:t>
            </a:r>
          </a:p>
        </p:txBody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F36D8913-3161-4E03-BE89-7E9A524BE7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000"/>
              <a:t>Developed in 1995 (NXP Semiconductor) – Crypto1 algorithm</a:t>
            </a:r>
          </a:p>
          <a:p>
            <a:pPr lvl="1" eaLnBrk="1" hangingPunct="1"/>
            <a:r>
              <a:rPr lang="en-US" altLang="en-US" sz="1800"/>
              <a:t>48 bit key, stream cipher</a:t>
            </a:r>
          </a:p>
          <a:p>
            <a:pPr eaLnBrk="1" hangingPunct="1"/>
            <a:r>
              <a:rPr lang="en-US" altLang="en-US" sz="2000"/>
              <a:t>Used in a significant number of current systems</a:t>
            </a:r>
          </a:p>
          <a:p>
            <a:pPr lvl="1" eaLnBrk="1" hangingPunct="1"/>
            <a:r>
              <a:rPr lang="en-US" altLang="en-US" sz="1800"/>
              <a:t>Access control</a:t>
            </a:r>
          </a:p>
          <a:p>
            <a:pPr lvl="1" eaLnBrk="1" hangingPunct="1"/>
            <a:r>
              <a:rPr lang="en-US" altLang="en-US" sz="1800"/>
              <a:t>Travel</a:t>
            </a:r>
          </a:p>
          <a:p>
            <a:pPr lvl="1" eaLnBrk="1" hangingPunct="1"/>
            <a:r>
              <a:rPr lang="en-US" altLang="en-US" sz="1800"/>
              <a:t>Closed payment</a:t>
            </a:r>
          </a:p>
          <a:p>
            <a:pPr eaLnBrk="1" hangingPunct="1"/>
            <a:r>
              <a:rPr lang="en-US" altLang="en-US" sz="2200"/>
              <a:t>Cipher kept secret…was securely used for a long time</a:t>
            </a:r>
          </a:p>
          <a:p>
            <a:pPr eaLnBrk="1" hangingPunct="1"/>
            <a:r>
              <a:rPr lang="en-US" altLang="en-US" sz="2000"/>
              <a:t>Researchers reverse engineered cipher by analysis of the IC architecture</a:t>
            </a:r>
          </a:p>
          <a:p>
            <a:pPr lvl="1" eaLnBrk="1" hangingPunct="1"/>
            <a:r>
              <a:rPr lang="en-US" altLang="en-US" sz="2000"/>
              <a:t>Subsequently another group also used these findings to reconstruct the full cipher</a:t>
            </a:r>
          </a:p>
          <a:p>
            <a:pPr eaLnBrk="1" hangingPunct="1"/>
            <a:r>
              <a:rPr lang="en-US" altLang="en-US" sz="2000"/>
              <a:t>Mifare Classic also shown to have further security flaws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Number Placeholder 3">
            <a:extLst>
              <a:ext uri="{FF2B5EF4-FFF2-40B4-BE49-F238E27FC236}">
                <a16:creationId xmlns:a16="http://schemas.microsoft.com/office/drawing/2014/main" id="{B47E3868-D0AF-4058-B8D1-1F93499EDB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" y="6248400"/>
            <a:ext cx="7848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145649B-BFFA-4319-BA48-641B759456DF}" type="slidenum"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109</a:t>
            </a:fld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9619" name="Rectangle 2">
            <a:extLst>
              <a:ext uri="{FF2B5EF4-FFF2-40B4-BE49-F238E27FC236}">
                <a16:creationId xmlns:a16="http://schemas.microsoft.com/office/drawing/2014/main" id="{41B3E0CD-453C-49CF-A9CF-3504B72DF2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Mifare Classic Metal Layers</a:t>
            </a:r>
          </a:p>
        </p:txBody>
      </p:sp>
      <p:pic>
        <p:nvPicPr>
          <p:cNvPr id="239620" name="Picture 4">
            <a:extLst>
              <a:ext uri="{FF2B5EF4-FFF2-40B4-BE49-F238E27FC236}">
                <a16:creationId xmlns:a16="http://schemas.microsoft.com/office/drawing/2014/main" id="{0C3C0973-767A-4DC3-B4BC-7A3F25A09464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5525" y="1752600"/>
            <a:ext cx="7204075" cy="4332288"/>
          </a:xfrm>
          <a:noFill/>
        </p:spPr>
      </p:pic>
      <p:sp>
        <p:nvSpPr>
          <p:cNvPr id="239621" name="Text Box 5">
            <a:extLst>
              <a:ext uri="{FF2B5EF4-FFF2-40B4-BE49-F238E27FC236}">
                <a16:creationId xmlns:a16="http://schemas.microsoft.com/office/drawing/2014/main" id="{47AA4381-FCB3-4EAC-9304-C65427D30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6172200"/>
            <a:ext cx="11525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Nohl, et al (2008)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Content Placeholder 5">
            <a:extLst>
              <a:ext uri="{FF2B5EF4-FFF2-40B4-BE49-F238E27FC236}">
                <a16:creationId xmlns:a16="http://schemas.microsoft.com/office/drawing/2014/main" id="{6512446B-0320-4289-A698-9096C0CF7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42938"/>
            <a:ext cx="8229600" cy="5483225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dirty="0"/>
              <a:t>	So as long as the message recipient knows the key – how many letters you have </a:t>
            </a:r>
            <a:r>
              <a:rPr lang="en-GB" altLang="en-US" b="1" dirty="0">
                <a:solidFill>
                  <a:srgbClr val="FF0000"/>
                </a:solidFill>
              </a:rPr>
              <a:t>shifted the alphabet by </a:t>
            </a:r>
            <a:r>
              <a:rPr lang="en-GB" altLang="en-US" dirty="0"/>
              <a:t>– they can build the cipher alphabet and </a:t>
            </a:r>
            <a:r>
              <a:rPr lang="en-GB" altLang="en-US" b="1" dirty="0">
                <a:solidFill>
                  <a:srgbClr val="FF0000"/>
                </a:solidFill>
              </a:rPr>
              <a:t>decipher </a:t>
            </a:r>
            <a:r>
              <a:rPr lang="en-GB" altLang="en-US" dirty="0"/>
              <a:t>the message by going through the cipher algorithm in reverse. 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268D27F4-362C-47BC-8BEB-DEADAF079D5B}"/>
              </a:ext>
            </a:extLst>
          </p:cNvPr>
          <p:cNvGraphicFramePr>
            <a:graphicFrameLocks noGrp="1"/>
          </p:cNvGraphicFramePr>
          <p:nvPr/>
        </p:nvGraphicFramePr>
        <p:xfrm>
          <a:off x="2000250" y="3571875"/>
          <a:ext cx="4789488" cy="785813"/>
        </p:xfrm>
        <a:graphic>
          <a:graphicData uri="http://schemas.openxmlformats.org/drawingml/2006/table">
            <a:tbl>
              <a:tblPr/>
              <a:tblGrid>
                <a:gridCol w="341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785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 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599B667C-3BD0-4A10-BF20-1A08E0EE0D0F}"/>
              </a:ext>
            </a:extLst>
          </p:cNvPr>
          <p:cNvGraphicFramePr>
            <a:graphicFrameLocks noGrp="1"/>
          </p:cNvGraphicFramePr>
          <p:nvPr/>
        </p:nvGraphicFramePr>
        <p:xfrm>
          <a:off x="2000250" y="4714875"/>
          <a:ext cx="4789488" cy="785813"/>
        </p:xfrm>
        <a:graphic>
          <a:graphicData uri="http://schemas.openxmlformats.org/drawingml/2006/table">
            <a:tbl>
              <a:tblPr/>
              <a:tblGrid>
                <a:gridCol w="341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785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 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Slide Number Placeholder 3">
            <a:extLst>
              <a:ext uri="{FF2B5EF4-FFF2-40B4-BE49-F238E27FC236}">
                <a16:creationId xmlns:a16="http://schemas.microsoft.com/office/drawing/2014/main" id="{F294CFCA-2C1F-4BE8-B392-5D883F20CD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" y="6248400"/>
            <a:ext cx="7848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8F46DDC-3A6B-4981-BF36-66D381A93E3C}" type="slidenum"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110</a:t>
            </a:fld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1667" name="Rectangle 2">
            <a:extLst>
              <a:ext uri="{FF2B5EF4-FFF2-40B4-BE49-F238E27FC236}">
                <a16:creationId xmlns:a16="http://schemas.microsoft.com/office/drawing/2014/main" id="{27B60693-ADF3-4A2A-977A-E48D8734CE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153400" cy="1143000"/>
          </a:xfrm>
        </p:spPr>
        <p:txBody>
          <a:bodyPr/>
          <a:lstStyle/>
          <a:p>
            <a:pPr eaLnBrk="1" hangingPunct="1"/>
            <a:r>
              <a:rPr lang="en-US" altLang="en-US"/>
              <a:t>Reconstructing the Algorithm</a:t>
            </a:r>
          </a:p>
        </p:txBody>
      </p:sp>
      <p:pic>
        <p:nvPicPr>
          <p:cNvPr id="241668" name="Picture 4">
            <a:extLst>
              <a:ext uri="{FF2B5EF4-FFF2-40B4-BE49-F238E27FC236}">
                <a16:creationId xmlns:a16="http://schemas.microsoft.com/office/drawing/2014/main" id="{2F604326-2EBE-4D26-8F37-FEB53EE23EFE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981200"/>
            <a:ext cx="7848600" cy="4275138"/>
          </a:xfrm>
          <a:noFill/>
        </p:spPr>
      </p:pic>
      <p:sp>
        <p:nvSpPr>
          <p:cNvPr id="241669" name="Text Box 5">
            <a:extLst>
              <a:ext uri="{FF2B5EF4-FFF2-40B4-BE49-F238E27FC236}">
                <a16:creationId xmlns:a16="http://schemas.microsoft.com/office/drawing/2014/main" id="{EDE660B0-AC2D-4B1B-A908-88E8CF430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5791200"/>
            <a:ext cx="11525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Nohl, et al (2008)</a:t>
            </a:r>
          </a:p>
        </p:txBody>
      </p:sp>
      <p:sp>
        <p:nvSpPr>
          <p:cNvPr id="116743" name="Picture 7">
            <a:extLst>
              <a:ext uri="{FF2B5EF4-FFF2-40B4-BE49-F238E27FC236}">
                <a16:creationId xmlns:a16="http://schemas.microsoft.com/office/drawing/2014/main" id="{288E41B8-ADCD-45CE-97CB-5067AB6596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17638" y="1589088"/>
            <a:ext cx="6232525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pic>
        <p:nvPicPr>
          <p:cNvPr id="210952" name="Picture 8">
            <a:extLst>
              <a:ext uri="{FF2B5EF4-FFF2-40B4-BE49-F238E27FC236}">
                <a16:creationId xmlns:a16="http://schemas.microsoft.com/office/drawing/2014/main" id="{44E37884-847E-488D-8FF6-2CB168393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19250"/>
            <a:ext cx="6688138" cy="500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3" grpId="0" autoUpdateAnimBg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Slide Number Placeholder 4">
            <a:extLst>
              <a:ext uri="{FF2B5EF4-FFF2-40B4-BE49-F238E27FC236}">
                <a16:creationId xmlns:a16="http://schemas.microsoft.com/office/drawing/2014/main" id="{A68BD2B4-5A98-4BE3-8A31-73F6B35173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2E26F1F-86D3-4D69-83DC-C5ACA9DA9382}" type="slidenum">
              <a:rPr lang="en-US" altLang="en-US" sz="14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111</a:t>
            </a:fld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3715" name="Rectangle 2">
            <a:extLst>
              <a:ext uri="{FF2B5EF4-FFF2-40B4-BE49-F238E27FC236}">
                <a16:creationId xmlns:a16="http://schemas.microsoft.com/office/drawing/2014/main" id="{D4F9973D-15C7-4F19-9A23-C6464BEF48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Security through obscurity</a:t>
            </a:r>
          </a:p>
        </p:txBody>
      </p:sp>
      <p:sp>
        <p:nvSpPr>
          <p:cNvPr id="243716" name="Rectangle 3">
            <a:extLst>
              <a:ext uri="{FF2B5EF4-FFF2-40B4-BE49-F238E27FC236}">
                <a16:creationId xmlns:a16="http://schemas.microsoft.com/office/drawing/2014/main" id="{9314F3E1-F716-40C3-A659-9A124C5C327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914400"/>
            <a:ext cx="4038600" cy="5638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/>
              <a:t>Legacy/proprietary RFID systems available and possibly used for security sensitive applications.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Several examples of reverse engineering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NXP Mifare Classic, TI DST, NXP HiTag, Microchip Keeloq,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/>
              <a:t>	HID and Atmel CryptoRF 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000"/>
              <a:t>The first….</a:t>
            </a:r>
            <a:endParaRPr lang="en-US" altLang="en-US" sz="2000"/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TI DST algorithm reverse engineered (2005), used for Speedpass, car immobilizers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Researchers had general idea of cipher architecture used black box, brute force method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Recover the 40-bit key in a few hours and masquerade as a real DST device </a:t>
            </a:r>
          </a:p>
        </p:txBody>
      </p:sp>
      <p:pic>
        <p:nvPicPr>
          <p:cNvPr id="243717" name="Picture 5">
            <a:extLst>
              <a:ext uri="{FF2B5EF4-FFF2-40B4-BE49-F238E27FC236}">
                <a16:creationId xmlns:a16="http://schemas.microsoft.com/office/drawing/2014/main" id="{06017A32-E4EE-4FA2-8DBB-FA2489A681F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4400" y="1371600"/>
            <a:ext cx="3846513" cy="3962400"/>
          </a:xfrm>
          <a:noFill/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Title 1">
            <a:extLst>
              <a:ext uri="{FF2B5EF4-FFF2-40B4-BE49-F238E27FC236}">
                <a16:creationId xmlns:a16="http://schemas.microsoft.com/office/drawing/2014/main" id="{5D9BFA16-B991-45C7-B131-3264ED77EE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end!</a:t>
            </a:r>
          </a:p>
        </p:txBody>
      </p:sp>
      <p:sp>
        <p:nvSpPr>
          <p:cNvPr id="245763" name="Content Placeholder 2">
            <a:extLst>
              <a:ext uri="{FF2B5EF4-FFF2-40B4-BE49-F238E27FC236}">
                <a16:creationId xmlns:a16="http://schemas.microsoft.com/office/drawing/2014/main" id="{BF93149F-4A71-4AF5-B26C-30652D87A0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>
              <a:buFont typeface="Arial" panose="020B0604020202020204" pitchFamily="34" charset="0"/>
              <a:buNone/>
            </a:pPr>
            <a:endParaRPr lang="en-US" altLang="en-US" b="1"/>
          </a:p>
          <a:p>
            <a:pPr algn="ctr">
              <a:buFont typeface="Arial" panose="020B0604020202020204" pitchFamily="34" charset="0"/>
              <a:buNone/>
            </a:pPr>
            <a:r>
              <a:rPr lang="en-US" altLang="en-US" sz="13800"/>
              <a:t>?</a:t>
            </a:r>
          </a:p>
          <a:p>
            <a:pPr algn="ctr">
              <a:buFont typeface="Arial" panose="020B0604020202020204" pitchFamily="34" charset="0"/>
              <a:buNone/>
            </a:pPr>
            <a:endParaRPr lang="en-US" altLang="en-US" b="1"/>
          </a:p>
          <a:p>
            <a:pPr algn="ctr">
              <a:buFont typeface="Arial" panose="020B0604020202020204" pitchFamily="34" charset="0"/>
              <a:buNone/>
            </a:pPr>
            <a:r>
              <a:rPr lang="en-US" altLang="en-US"/>
              <a:t>Any questions…</a:t>
            </a:r>
          </a:p>
        </p:txBody>
      </p:sp>
      <p:sp>
        <p:nvSpPr>
          <p:cNvPr id="245764" name="Slide Number Placeholder 3">
            <a:extLst>
              <a:ext uri="{FF2B5EF4-FFF2-40B4-BE49-F238E27FC236}">
                <a16:creationId xmlns:a16="http://schemas.microsoft.com/office/drawing/2014/main" id="{85C68BD3-AF15-4612-8620-AC3C09EA8A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D6EA08E-388B-4BB3-AB18-428AB62D8A2B}" type="slidenum">
              <a:rPr lang="en-US" altLang="en-US" sz="120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112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6702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1E8EEB5A-1777-4C50-AF15-BDC38FE2F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Other simple substitution ciphers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6F3BF0F7-D5EA-4B98-BB53-B08A8FF9A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Caesar cipher has only 25 possible cipher alphabets</a:t>
            </a:r>
          </a:p>
          <a:p>
            <a:pPr eaLnBrk="1" hangingPunct="1"/>
            <a:r>
              <a:rPr lang="en-GB" altLang="en-US" dirty="0"/>
              <a:t>Wouldn’t take long to try them all</a:t>
            </a:r>
          </a:p>
          <a:p>
            <a:pPr eaLnBrk="1" hangingPunct="1"/>
            <a:r>
              <a:rPr lang="en-GB" altLang="en-US" dirty="0"/>
              <a:t>Other cipher systems </a:t>
            </a:r>
            <a:r>
              <a:rPr lang="en-GB" altLang="en-US" b="1" dirty="0"/>
              <a:t>use </a:t>
            </a:r>
            <a:r>
              <a:rPr lang="en-GB" altLang="en-US" b="1" dirty="0">
                <a:highlight>
                  <a:srgbClr val="FFFF00"/>
                </a:highlight>
              </a:rPr>
              <a:t>less regular methods</a:t>
            </a:r>
            <a:r>
              <a:rPr lang="en-GB" altLang="en-US" b="1" dirty="0"/>
              <a:t> for generating </a:t>
            </a:r>
            <a:r>
              <a:rPr lang="en-GB" altLang="en-US" b="1" dirty="0">
                <a:highlight>
                  <a:srgbClr val="FFFF00"/>
                </a:highlight>
              </a:rPr>
              <a:t>alphabets</a:t>
            </a:r>
          </a:p>
          <a:p>
            <a:pPr eaLnBrk="1" hangingPunct="1"/>
            <a:r>
              <a:rPr lang="en-GB" altLang="en-US" dirty="0"/>
              <a:t>Must still have a key to generate an alphabet the recipient can reproduce </a:t>
            </a:r>
          </a:p>
          <a:p>
            <a:pPr eaLnBrk="1" hangingPunct="1"/>
            <a:endParaRPr lang="en-GB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91F0F4-6B69-9747-96FB-7D8A9408C5A6}"/>
              </a:ext>
            </a:extLst>
          </p:cNvPr>
          <p:cNvSpPr txBox="1"/>
          <p:nvPr/>
        </p:nvSpPr>
        <p:spPr>
          <a:xfrm>
            <a:off x="7315200" y="3429000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·Less regular</a:t>
            </a:r>
            <a:r>
              <a:rPr lang="zh-CN" altLang="en-US" sz="1800" dirty="0"/>
              <a:t>没有这么简单</a:t>
            </a:r>
            <a:endParaRPr lang="en-US" altLang="zh-CN" sz="1800" dirty="0"/>
          </a:p>
          <a:p>
            <a:r>
              <a:rPr lang="en-US" altLang="zh-CN" sz="1800" dirty="0"/>
              <a:t>·Alphabets</a:t>
            </a:r>
            <a:r>
              <a:rPr lang="zh-CN" altLang="en-US" sz="1800" dirty="0"/>
              <a:t>是上一页</a:t>
            </a:r>
            <a:r>
              <a:rPr lang="en-US" altLang="zh-CN" sz="1800" dirty="0" err="1"/>
              <a:t>a</a:t>
            </a:r>
            <a:r>
              <a:rPr lang="en-US" altLang="zh-CN" sz="1800" dirty="0" err="1">
                <a:sym typeface="Wingdings" panose="05000000000000000000" pitchFamily="2" charset="2"/>
              </a:rPr>
              <a:t>D</a:t>
            </a:r>
            <a:r>
              <a:rPr lang="zh-CN" altLang="en-US" sz="1800" dirty="0">
                <a:sym typeface="Wingdings" panose="05000000000000000000" pitchFamily="2" charset="2"/>
              </a:rPr>
              <a:t>等</a:t>
            </a:r>
            <a:r>
              <a:rPr lang="en-US" altLang="zh-CN" sz="1800" dirty="0">
                <a:sym typeface="Wingdings" panose="05000000000000000000" pitchFamily="2" charset="2"/>
              </a:rPr>
              <a:t>25</a:t>
            </a:r>
            <a:r>
              <a:rPr lang="zh-CN" altLang="en-US" sz="1800" dirty="0">
                <a:sym typeface="Wingdings" panose="05000000000000000000" pitchFamily="2" charset="2"/>
              </a:rPr>
              <a:t>个</a:t>
            </a:r>
            <a:r>
              <a:rPr lang="en-US" altLang="zh-CN" sz="1800" dirty="0">
                <a:sym typeface="Wingdings" panose="05000000000000000000" pitchFamily="2" charset="2"/>
              </a:rPr>
              <a:t>pairs</a:t>
            </a:r>
            <a:r>
              <a:rPr lang="zh-CN" altLang="en-US" sz="1800" dirty="0">
                <a:sym typeface="Wingdings" panose="05000000000000000000" pitchFamily="2" charset="2"/>
              </a:rPr>
              <a:t>的表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0D09906F-2253-40FC-B70B-BA2CCE170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Example</a:t>
            </a:r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58D9A641-4244-41DC-91A2-7444EB630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Take as your key a favourite quote.</a:t>
            </a:r>
          </a:p>
          <a:p>
            <a:pPr eaLnBrk="1" hangingPunct="1"/>
            <a:r>
              <a:rPr lang="en-GB" altLang="en-US" dirty="0"/>
              <a:t>For example, take: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dirty="0"/>
              <a:t>	“pure mathematics is, in its way, the poetry of logical ideas”</a:t>
            </a:r>
          </a:p>
          <a:p>
            <a:pPr eaLnBrk="1" hangingPunct="1"/>
            <a:r>
              <a:rPr lang="en-GB" altLang="en-US" dirty="0"/>
              <a:t>First </a:t>
            </a:r>
            <a:r>
              <a:rPr lang="en-GB" altLang="en-US" dirty="0">
                <a:highlight>
                  <a:srgbClr val="FFFF00"/>
                </a:highlight>
              </a:rPr>
              <a:t>strip out repeating letters </a:t>
            </a:r>
            <a:r>
              <a:rPr lang="en-GB" altLang="en-US" dirty="0"/>
              <a:t>so each letter is unique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4122F5-8751-45EB-8B0F-36C8088084FE}"/>
              </a:ext>
            </a:extLst>
          </p:cNvPr>
          <p:cNvSpPr txBox="1">
            <a:spLocks/>
          </p:cNvSpPr>
          <p:nvPr/>
        </p:nvSpPr>
        <p:spPr bwMode="auto">
          <a:xfrm>
            <a:off x="0" y="214313"/>
            <a:ext cx="9144000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b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pure*math****ics **, *n *** w*y, </a:t>
            </a:r>
            <a:b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*** ****** of l*g**** *d***</a:t>
            </a:r>
          </a:p>
          <a:p>
            <a:pPr eaLnBrk="1" hangingPunct="1"/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45059" name="Content Placeholder 2">
            <a:extLst>
              <a:ext uri="{FF2B5EF4-FFF2-40B4-BE49-F238E27FC236}">
                <a16:creationId xmlns:a16="http://schemas.microsoft.com/office/drawing/2014/main" id="{6991FDD6-30CF-48B5-A237-CE82F3CC2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57188"/>
            <a:ext cx="9144000" cy="5768975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	pure mathematics is, in its way, </a:t>
            </a:r>
            <a:b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	the poetry of logical ideas</a:t>
            </a:r>
            <a:r>
              <a:rPr lang="en-GB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E5FABA-D5F2-4C9E-838C-F8FBC78371A4}"/>
              </a:ext>
            </a:extLst>
          </p:cNvPr>
          <p:cNvSpPr txBox="1">
            <a:spLocks/>
          </p:cNvSpPr>
          <p:nvPr/>
        </p:nvSpPr>
        <p:spPr bwMode="auto">
          <a:xfrm>
            <a:off x="0" y="4357688"/>
            <a:ext cx="8715375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buFontTx/>
              <a:buNone/>
            </a:pPr>
            <a:r>
              <a:rPr lang="en-GB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altLang="en-US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puremathicsnwyoflgd</a:t>
            </a:r>
            <a:endParaRPr lang="en-GB" alt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endParaRPr lang="en-GB" altLang="en-US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78E65-BA8F-47CF-8F89-173C7C1AB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71500"/>
            <a:ext cx="8229600" cy="58578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2800" dirty="0"/>
              <a:t>Fill in this sequence as the start of your cipher alphabet. </a:t>
            </a:r>
          </a:p>
          <a:p>
            <a:pPr eaLnBrk="1" hangingPunct="1">
              <a:lnSpc>
                <a:spcPct val="90000"/>
              </a:lnSpc>
            </a:pPr>
            <a:endParaRPr lang="en-GB" altLang="en-US" sz="2800" dirty="0"/>
          </a:p>
          <a:p>
            <a:pPr eaLnBrk="1" hangingPunct="1">
              <a:lnSpc>
                <a:spcPct val="90000"/>
              </a:lnSpc>
            </a:pPr>
            <a:endParaRPr lang="en-GB" altLang="en-US" sz="2800" dirty="0"/>
          </a:p>
          <a:p>
            <a:pPr eaLnBrk="1" hangingPunct="1">
              <a:lnSpc>
                <a:spcPct val="90000"/>
              </a:lnSpc>
            </a:pPr>
            <a:endParaRPr lang="en-GB" altLang="en-US" sz="28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800" dirty="0"/>
              <a:t>Fill up the alphabet with the letters </a:t>
            </a:r>
            <a:r>
              <a:rPr lang="en-GB" altLang="en-US" sz="2800" b="1" dirty="0"/>
              <a:t>which have not been used</a:t>
            </a:r>
            <a:r>
              <a:rPr lang="en-GB" altLang="en-US" sz="2800" dirty="0"/>
              <a:t>, in some systematic order (here we have used </a:t>
            </a:r>
            <a:r>
              <a:rPr lang="en-GB" altLang="en-US" sz="2800" b="1" dirty="0"/>
              <a:t>reverse alphabetical order</a:t>
            </a:r>
            <a:r>
              <a:rPr lang="en-GB" altLang="en-US" sz="2800" dirty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800" dirty="0"/>
              <a:t>This cipher alphabet is less predictable than the Caesar cipher, yet it is still simple for both sender and receiver to generate, provided they know the key phrase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378623-9217-477E-95A5-246E9F440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940759"/>
              </p:ext>
            </p:extLst>
          </p:nvPr>
        </p:nvGraphicFramePr>
        <p:xfrm>
          <a:off x="0" y="1571625"/>
          <a:ext cx="9144000" cy="1027113"/>
        </p:xfrm>
        <a:graphic>
          <a:graphicData uri="http://schemas.openxmlformats.org/drawingml/2006/table">
            <a:tbl>
              <a:tblPr/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671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53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083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5363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72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46BFCA6-3440-46FD-A20F-46266303BA47}"/>
              </a:ext>
            </a:extLst>
          </p:cNvPr>
          <p:cNvGraphicFramePr>
            <a:graphicFrameLocks noGrp="1"/>
          </p:cNvGraphicFramePr>
          <p:nvPr/>
        </p:nvGraphicFramePr>
        <p:xfrm>
          <a:off x="6683375" y="2071688"/>
          <a:ext cx="2460625" cy="522287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22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7" marR="68587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7" marR="68587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7" marR="68587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7" marR="68587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7" marR="68587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7" marR="68587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7" marR="68587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DD8C9A5D-7C54-4D76-A926-7B82C739A1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64575" cy="828675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highlight>
                  <a:srgbClr val="FFFF00"/>
                </a:highlight>
                <a:latin typeface="Calibri" panose="020F0502020204030204" pitchFamily="34" charset="0"/>
                <a:ea typeface="SimSun" panose="02010600030101010101" pitchFamily="2" charset="-122"/>
              </a:rPr>
              <a:t>Simple Substitution</a:t>
            </a:r>
            <a:r>
              <a:rPr lang="en-US" altLang="zh-CN" sz="2800" dirty="0">
                <a:latin typeface="Calibri" panose="020F0502020204030204" pitchFamily="34" charset="0"/>
                <a:ea typeface="SimSun" panose="02010600030101010101" pitchFamily="2" charset="-122"/>
              </a:rPr>
              <a:t>: each plaintext letter is substituted by a distinct ciphertext letter</a:t>
            </a:r>
            <a:endParaRPr lang="en-US" altLang="zh-TW" sz="2800" b="1" dirty="0">
              <a:solidFill>
                <a:srgbClr val="0000FF"/>
              </a:solidFill>
              <a:latin typeface="Calibri" panose="020F0502020204030204" pitchFamily="34" charset="0"/>
              <a:ea typeface="PMingLiU" panose="02020500000000000000" pitchFamily="18" charset="-120"/>
            </a:endParaRPr>
          </a:p>
        </p:txBody>
      </p:sp>
      <p:sp>
        <p:nvSpPr>
          <p:cNvPr id="199683" name="Text Box 3">
            <a:extLst>
              <a:ext uri="{FF2B5EF4-FFF2-40B4-BE49-F238E27FC236}">
                <a16:creationId xmlns:a16="http://schemas.microsoft.com/office/drawing/2014/main" id="{839F76B2-BD24-4A8E-96FB-87F9B9FA0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075" y="3457575"/>
            <a:ext cx="5184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None/>
            </a:pPr>
            <a:r>
              <a:rPr lang="en-US" altLang="zh-TW" sz="2400" b="1" dirty="0">
                <a:solidFill>
                  <a:srgbClr val="CC0000"/>
                </a:solidFill>
                <a:latin typeface="Courier New" panose="02070309020205020404" pitchFamily="49" charset="0"/>
                <a:ea typeface="PMingLiU" panose="02020500000000000000" pitchFamily="18" charset="-120"/>
              </a:rPr>
              <a:t>DEPARTMENT</a:t>
            </a:r>
            <a:r>
              <a:rPr lang="en-US" altLang="zh-TW" sz="2400" b="1" dirty="0">
                <a:solidFill>
                  <a:srgbClr val="3333CC"/>
                </a:solidFill>
                <a:latin typeface="Courier New" panose="02070309020205020404" pitchFamily="49" charset="0"/>
                <a:ea typeface="PMingLiU" panose="02020500000000000000" pitchFamily="18" charset="-120"/>
              </a:rPr>
              <a:t>OF</a:t>
            </a:r>
            <a:r>
              <a:rPr lang="en-US" altLang="zh-TW" sz="2400" b="1" dirty="0">
                <a:solidFill>
                  <a:srgbClr val="CC0000"/>
                </a:solidFill>
                <a:latin typeface="Courier New" panose="02070309020205020404" pitchFamily="49" charset="0"/>
                <a:ea typeface="PMingLiU" panose="02020500000000000000" pitchFamily="18" charset="-120"/>
              </a:rPr>
              <a:t>COMPUTER</a:t>
            </a:r>
            <a:r>
              <a:rPr lang="en-US" altLang="zh-TW" sz="2400" b="1" dirty="0">
                <a:solidFill>
                  <a:srgbClr val="3333CC"/>
                </a:solidFill>
                <a:latin typeface="Courier New" panose="02070309020205020404" pitchFamily="49" charset="0"/>
                <a:ea typeface="PMingLiU" panose="02020500000000000000" pitchFamily="18" charset="-120"/>
              </a:rPr>
              <a:t>SCIENCE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11ACC513-3E7E-4F60-A0AC-4545137B986C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1514475"/>
            <a:ext cx="8243887" cy="1943100"/>
            <a:chOff x="567" y="981"/>
            <a:chExt cx="5193" cy="1224"/>
          </a:xfrm>
        </p:grpSpPr>
        <p:sp>
          <p:nvSpPr>
            <p:cNvPr id="49159" name="AutoShape 5">
              <a:extLst>
                <a:ext uri="{FF2B5EF4-FFF2-40B4-BE49-F238E27FC236}">
                  <a16:creationId xmlns:a16="http://schemas.microsoft.com/office/drawing/2014/main" id="{255164A7-0D73-4A7E-92FD-FE8974496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981"/>
              <a:ext cx="2676" cy="1224"/>
            </a:xfrm>
            <a:prstGeom prst="downArrow">
              <a:avLst>
                <a:gd name="adj1" fmla="val 74435"/>
                <a:gd name="adj2" fmla="val 25736"/>
              </a:avLst>
            </a:prstGeom>
            <a:solidFill>
              <a:srgbClr val="FFCCFF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49160" name="Text Box 6">
              <a:extLst>
                <a:ext uri="{FF2B5EF4-FFF2-40B4-BE49-F238E27FC236}">
                  <a16:creationId xmlns:a16="http://schemas.microsoft.com/office/drawing/2014/main" id="{CFCDE013-3345-4481-A128-75042EAEB4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1026"/>
              <a:ext cx="519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15000"/>
                </a:spcBef>
                <a:spcAft>
                  <a:spcPct val="15000"/>
                </a:spcAft>
                <a:buClrTx/>
                <a:buSzTx/>
                <a:buFontTx/>
                <a:buNone/>
              </a:pPr>
              <a:r>
                <a:rPr lang="en-US" altLang="zh-TW" sz="2000" dirty="0">
                  <a:solidFill>
                    <a:srgbClr val="000000"/>
                  </a:solidFill>
                  <a:latin typeface="Courier New" panose="02070309020205020404" pitchFamily="49" charset="0"/>
                  <a:ea typeface="PMingLiU" panose="02020500000000000000" pitchFamily="18" charset="-120"/>
                </a:rPr>
                <a:t>A B C D E F G H I J K L M N O P Q R S T U V W X Y Z</a:t>
              </a:r>
            </a:p>
          </p:txBody>
        </p:sp>
        <p:sp>
          <p:nvSpPr>
            <p:cNvPr id="49161" name="Text Box 7">
              <a:extLst>
                <a:ext uri="{FF2B5EF4-FFF2-40B4-BE49-F238E27FC236}">
                  <a16:creationId xmlns:a16="http://schemas.microsoft.com/office/drawing/2014/main" id="{8BACB519-8112-46D6-A363-8F8905BD49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1752"/>
              <a:ext cx="519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15000"/>
                </a:spcBef>
                <a:spcAft>
                  <a:spcPct val="15000"/>
                </a:spcAft>
                <a:buClrTx/>
                <a:buSzTx/>
                <a:buFontTx/>
                <a:buNone/>
              </a:pPr>
              <a:r>
                <a:rPr lang="en-US" altLang="zh-TW" sz="2000">
                  <a:solidFill>
                    <a:srgbClr val="000000"/>
                  </a:solidFill>
                  <a:latin typeface="Courier New" panose="02070309020205020404" pitchFamily="49" charset="0"/>
                  <a:ea typeface="PMingLiU" panose="02020500000000000000" pitchFamily="18" charset="-120"/>
                </a:rPr>
                <a:t>A B C D E F G H I J K L M N O P Q R S T U V W X Y Z</a:t>
              </a:r>
            </a:p>
          </p:txBody>
        </p:sp>
        <p:sp>
          <p:nvSpPr>
            <p:cNvPr id="49162" name="Line 8">
              <a:extLst>
                <a:ext uri="{FF2B5EF4-FFF2-40B4-BE49-F238E27FC236}">
                  <a16:creationId xmlns:a16="http://schemas.microsoft.com/office/drawing/2014/main" id="{9CCD0C47-A401-4E5C-8070-36619A8A0B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7" y="1281"/>
              <a:ext cx="363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63" name="Line 9">
              <a:extLst>
                <a:ext uri="{FF2B5EF4-FFF2-40B4-BE49-F238E27FC236}">
                  <a16:creationId xmlns:a16="http://schemas.microsoft.com/office/drawing/2014/main" id="{B1AC2F7C-6F29-4070-B8B4-6B919E1913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2" y="1281"/>
              <a:ext cx="137" cy="4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64" name="Line 10">
              <a:extLst>
                <a:ext uri="{FF2B5EF4-FFF2-40B4-BE49-F238E27FC236}">
                  <a16:creationId xmlns:a16="http://schemas.microsoft.com/office/drawing/2014/main" id="{417F13DF-AC51-47C7-89BE-DB8D9A6F65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5" y="1281"/>
              <a:ext cx="726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65" name="Line 11">
              <a:extLst>
                <a:ext uri="{FF2B5EF4-FFF2-40B4-BE49-F238E27FC236}">
                  <a16:creationId xmlns:a16="http://schemas.microsoft.com/office/drawing/2014/main" id="{01AC301B-8094-4436-A490-D5E4D4EF14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7" y="1235"/>
              <a:ext cx="2449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66" name="Line 12">
              <a:extLst>
                <a:ext uri="{FF2B5EF4-FFF2-40B4-BE49-F238E27FC236}">
                  <a16:creationId xmlns:a16="http://schemas.microsoft.com/office/drawing/2014/main" id="{95D89289-BEFF-4C29-978A-21F2D968E5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27" y="1235"/>
              <a:ext cx="181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67" name="Line 13">
              <a:extLst>
                <a:ext uri="{FF2B5EF4-FFF2-40B4-BE49-F238E27FC236}">
                  <a16:creationId xmlns:a16="http://schemas.microsoft.com/office/drawing/2014/main" id="{0D075781-8F25-4762-97F9-587D79EB8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0" y="1235"/>
              <a:ext cx="771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68" name="Line 14">
              <a:extLst>
                <a:ext uri="{FF2B5EF4-FFF2-40B4-BE49-F238E27FC236}">
                  <a16:creationId xmlns:a16="http://schemas.microsoft.com/office/drawing/2014/main" id="{8324061B-3320-4270-A732-687B4F5B98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6" y="1235"/>
              <a:ext cx="3584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69" name="Line 15">
              <a:extLst>
                <a:ext uri="{FF2B5EF4-FFF2-40B4-BE49-F238E27FC236}">
                  <a16:creationId xmlns:a16="http://schemas.microsoft.com/office/drawing/2014/main" id="{F6E5D037-5E74-4C59-925F-FC2494119A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8" y="1235"/>
              <a:ext cx="181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70" name="Line 16">
              <a:extLst>
                <a:ext uri="{FF2B5EF4-FFF2-40B4-BE49-F238E27FC236}">
                  <a16:creationId xmlns:a16="http://schemas.microsoft.com/office/drawing/2014/main" id="{696192A7-2083-4153-BDAB-FD8A37C808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8" y="1235"/>
              <a:ext cx="771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71" name="Line 17">
              <a:extLst>
                <a:ext uri="{FF2B5EF4-FFF2-40B4-BE49-F238E27FC236}">
                  <a16:creationId xmlns:a16="http://schemas.microsoft.com/office/drawing/2014/main" id="{34D43935-AEB9-428D-B284-5DA3AEF78E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1" y="1235"/>
              <a:ext cx="544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72" name="Line 18">
              <a:extLst>
                <a:ext uri="{FF2B5EF4-FFF2-40B4-BE49-F238E27FC236}">
                  <a16:creationId xmlns:a16="http://schemas.microsoft.com/office/drawing/2014/main" id="{19A0937D-EEE1-49DB-9FFB-C21113F533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8" y="1235"/>
              <a:ext cx="0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73" name="Line 19">
              <a:extLst>
                <a:ext uri="{FF2B5EF4-FFF2-40B4-BE49-F238E27FC236}">
                  <a16:creationId xmlns:a16="http://schemas.microsoft.com/office/drawing/2014/main" id="{4AC110FB-8619-401D-AA79-3D98A020C5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9" y="1235"/>
              <a:ext cx="1497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74" name="Line 20">
              <a:extLst>
                <a:ext uri="{FF2B5EF4-FFF2-40B4-BE49-F238E27FC236}">
                  <a16:creationId xmlns:a16="http://schemas.microsoft.com/office/drawing/2014/main" id="{BA459988-1A95-4459-9DBB-93DC06228D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0" y="1235"/>
              <a:ext cx="545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75" name="Line 21">
              <a:extLst>
                <a:ext uri="{FF2B5EF4-FFF2-40B4-BE49-F238E27FC236}">
                  <a16:creationId xmlns:a16="http://schemas.microsoft.com/office/drawing/2014/main" id="{E0909F81-DFB9-468F-A5C2-CC462DD1F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2" y="1235"/>
              <a:ext cx="181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76" name="Line 22">
              <a:extLst>
                <a:ext uri="{FF2B5EF4-FFF2-40B4-BE49-F238E27FC236}">
                  <a16:creationId xmlns:a16="http://schemas.microsoft.com/office/drawing/2014/main" id="{BA488C23-F3DE-48B8-B00F-89B6F63F5A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4" y="1235"/>
              <a:ext cx="2449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77" name="Line 23">
              <a:extLst>
                <a:ext uri="{FF2B5EF4-FFF2-40B4-BE49-F238E27FC236}">
                  <a16:creationId xmlns:a16="http://schemas.microsoft.com/office/drawing/2014/main" id="{705A74B8-64B0-4453-A665-B92D47D776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69" y="1235"/>
              <a:ext cx="771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78" name="Line 24">
              <a:extLst>
                <a:ext uri="{FF2B5EF4-FFF2-40B4-BE49-F238E27FC236}">
                  <a16:creationId xmlns:a16="http://schemas.microsoft.com/office/drawing/2014/main" id="{61443CD2-56B1-4883-9FA7-6DF897CCA0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2" y="1281"/>
              <a:ext cx="907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79" name="Line 25">
              <a:extLst>
                <a:ext uri="{FF2B5EF4-FFF2-40B4-BE49-F238E27FC236}">
                  <a16:creationId xmlns:a16="http://schemas.microsoft.com/office/drawing/2014/main" id="{F01A65E8-D38B-4532-BB88-CDF7CF85B1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3" y="1235"/>
              <a:ext cx="181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80" name="Line 26">
              <a:extLst>
                <a:ext uri="{FF2B5EF4-FFF2-40B4-BE49-F238E27FC236}">
                  <a16:creationId xmlns:a16="http://schemas.microsoft.com/office/drawing/2014/main" id="{4FDBBEC0-CC5B-4E7E-B05B-E9A8F9EBC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43" y="1235"/>
              <a:ext cx="2041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81" name="Line 27">
              <a:extLst>
                <a:ext uri="{FF2B5EF4-FFF2-40B4-BE49-F238E27FC236}">
                  <a16:creationId xmlns:a16="http://schemas.microsoft.com/office/drawing/2014/main" id="{35C8CC45-6C7C-4FAB-AAE0-99428886D1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6" y="1235"/>
              <a:ext cx="771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82" name="Line 28">
              <a:extLst>
                <a:ext uri="{FF2B5EF4-FFF2-40B4-BE49-F238E27FC236}">
                  <a16:creationId xmlns:a16="http://schemas.microsoft.com/office/drawing/2014/main" id="{539269B0-CE63-471F-916F-B50639DC0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03" y="1235"/>
              <a:ext cx="590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83" name="Line 29">
              <a:extLst>
                <a:ext uri="{FF2B5EF4-FFF2-40B4-BE49-F238E27FC236}">
                  <a16:creationId xmlns:a16="http://schemas.microsoft.com/office/drawing/2014/main" id="{16AA46AE-E6A1-443A-80E6-247D6353F8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3" y="1235"/>
              <a:ext cx="181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84" name="Line 30">
              <a:extLst>
                <a:ext uri="{FF2B5EF4-FFF2-40B4-BE49-F238E27FC236}">
                  <a16:creationId xmlns:a16="http://schemas.microsoft.com/office/drawing/2014/main" id="{1FF3DF1D-9E7D-4AA3-B935-A2BF049A0C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77" y="1235"/>
              <a:ext cx="1679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85" name="Line 31">
              <a:extLst>
                <a:ext uri="{FF2B5EF4-FFF2-40B4-BE49-F238E27FC236}">
                  <a16:creationId xmlns:a16="http://schemas.microsoft.com/office/drawing/2014/main" id="{D96998FB-80DC-4D47-AB58-AA4C5705B8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2" y="1235"/>
              <a:ext cx="182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86" name="Line 32">
              <a:extLst>
                <a:ext uri="{FF2B5EF4-FFF2-40B4-BE49-F238E27FC236}">
                  <a16:creationId xmlns:a16="http://schemas.microsoft.com/office/drawing/2014/main" id="{988ABA43-F1CE-4DF6-8C35-5723C18F9A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5" y="1281"/>
              <a:ext cx="362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87" name="Line 33">
              <a:extLst>
                <a:ext uri="{FF2B5EF4-FFF2-40B4-BE49-F238E27FC236}">
                  <a16:creationId xmlns:a16="http://schemas.microsoft.com/office/drawing/2014/main" id="{EBBF83E1-D3E8-46D8-AEA6-C9DE2E94ED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01" y="1281"/>
              <a:ext cx="544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49157" name="Text Box 34">
            <a:extLst>
              <a:ext uri="{FF2B5EF4-FFF2-40B4-BE49-F238E27FC236}">
                <a16:creationId xmlns:a16="http://schemas.microsoft.com/office/drawing/2014/main" id="{24EBDB76-0876-469F-8BB4-84FFBEC59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075" y="1009650"/>
            <a:ext cx="5184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None/>
            </a:pPr>
            <a:r>
              <a:rPr lang="en-US" altLang="zh-TW" sz="2400" b="1" dirty="0">
                <a:solidFill>
                  <a:srgbClr val="000000"/>
                </a:solidFill>
                <a:latin typeface="Courier New" panose="02070309020205020404" pitchFamily="49" charset="0"/>
                <a:ea typeface="PMingLiU" panose="02020500000000000000" pitchFamily="18" charset="-120"/>
              </a:rPr>
              <a:t>EIMBULJIWLNYANJMVLIURAHIWAI</a:t>
            </a:r>
          </a:p>
        </p:txBody>
      </p:sp>
      <p:sp>
        <p:nvSpPr>
          <p:cNvPr id="49158" name="Footer Placeholder 3">
            <a:extLst>
              <a:ext uri="{FF2B5EF4-FFF2-40B4-BE49-F238E27FC236}">
                <a16:creationId xmlns:a16="http://schemas.microsoft.com/office/drawing/2014/main" id="{A9DA6F7C-A9D5-4B8A-8E81-FDBF8CB947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D9128B90-EEA3-4897-A34A-1BB7824DE95A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199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Shape 5120">
            <a:extLst>
              <a:ext uri="{FF2B5EF4-FFF2-40B4-BE49-F238E27FC236}">
                <a16:creationId xmlns:a16="http://schemas.microsoft.com/office/drawing/2014/main" id="{E75A0F63-C6E5-4CE0-89DF-B15E372A7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ext Box 5">
            <a:extLst>
              <a:ext uri="{FF2B5EF4-FFF2-40B4-BE49-F238E27FC236}">
                <a16:creationId xmlns:a16="http://schemas.microsoft.com/office/drawing/2014/main" id="{0CF9223D-EAE9-4324-BF9B-F0F09442A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88913"/>
            <a:ext cx="41862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An example of simple substitution…</a:t>
            </a:r>
          </a:p>
        </p:txBody>
      </p:sp>
      <p:sp>
        <p:nvSpPr>
          <p:cNvPr id="51204" name="Footer Placeholder 3">
            <a:extLst>
              <a:ext uri="{FF2B5EF4-FFF2-40B4-BE49-F238E27FC236}">
                <a16:creationId xmlns:a16="http://schemas.microsoft.com/office/drawing/2014/main" id="{925DF42C-1E5C-4353-8785-A7C6CAD1CE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ADB738A1-7993-49E1-B2F4-7FBFA3A6EB76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9D0FB9A-CC92-95E4-96CA-FC8612F7C88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alpha val="1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50" name="Footer Placeholder 3">
            <a:extLst>
              <a:ext uri="{FF2B5EF4-FFF2-40B4-BE49-F238E27FC236}">
                <a16:creationId xmlns:a16="http://schemas.microsoft.com/office/drawing/2014/main" id="{4D91CD8D-7C3D-441A-8613-C5E029E3B8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E1D45036-BC53-4339-8833-63F690C61BD6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4A6B73E6-A817-470C-8F69-BF3B04986F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8991600" cy="838200"/>
          </a:xfrm>
        </p:spPr>
        <p:txBody>
          <a:bodyPr/>
          <a:lstStyle/>
          <a:p>
            <a:pPr eaLnBrk="1" hangingPunct="1"/>
            <a:r>
              <a:rPr lang="en-US" altLang="en-US"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Example</a:t>
            </a:r>
          </a:p>
        </p:txBody>
      </p:sp>
      <p:sp>
        <p:nvSpPr>
          <p:cNvPr id="53252" name="TextBox 95">
            <a:extLst>
              <a:ext uri="{FF2B5EF4-FFF2-40B4-BE49-F238E27FC236}">
                <a16:creationId xmlns:a16="http://schemas.microsoft.com/office/drawing/2014/main" id="{1BBDFF02-6569-4929-BBD5-A35BC0CF9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92480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Ciphertext (encrypted using simple substitution)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Calibri" panose="020F0502020204030204" pitchFamily="34" charset="0"/>
              </a:rPr>
              <a:t>PBFPVYFBQXZTYFPBFEQJHDXXQVAPTPQJKTOYQWIPBVWLXTOXBTFXQWAXBVCXQWAXFQJVWLEQNTOZQGGQLFXQWAKVWLXQWAEBIPBFXFQVXGTVJVWLBTPQWAEBFPBFHCVLXBQUFEVWLXGDPEQVPQGVPPBFTIXPFHXZHVFAGFOTHFEFBQUFTDHZBQPOTHXTYFTODXQHFTDPTOGHFQPBQWAQJJTODXQHFOQPWTBDHHIXQVAPBFZQHCFWPFHPBFIPBQWKFABVYYDZBOTHPBQPQJTQOTOGHFQAPBFEQJHDXXQVAVXEBQPEFZBVFOJIWFFACFCCFHQWAUVWFLQHGFXVAFXQHFUFHILTTAVWAFFAWTEVOITDHFHFQAITIXPFHXAFQHEFZQWGFLVWPTOFFA</a:t>
            </a:r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3">
            <a:extLst>
              <a:ext uri="{FF2B5EF4-FFF2-40B4-BE49-F238E27FC236}">
                <a16:creationId xmlns:a16="http://schemas.microsoft.com/office/drawing/2014/main" id="{F875CAD7-C07A-4152-95FD-207B7EC92B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02F704F5-4173-4F70-96B5-879EB70C4313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299" name="TextBox 4">
            <a:extLst>
              <a:ext uri="{FF2B5EF4-FFF2-40B4-BE49-F238E27FC236}">
                <a16:creationId xmlns:a16="http://schemas.microsoft.com/office/drawing/2014/main" id="{51AA8A15-B183-4336-BAF8-7B16A9DA0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828800"/>
            <a:ext cx="6750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Question: how secure is Simple Substitution?</a:t>
            </a:r>
          </a:p>
        </p:txBody>
      </p:sp>
      <p:sp>
        <p:nvSpPr>
          <p:cNvPr id="55300" name="TextBox 5">
            <a:extLst>
              <a:ext uri="{FF2B5EF4-FFF2-40B4-BE49-F238E27FC236}">
                <a16:creationId xmlns:a16="http://schemas.microsoft.com/office/drawing/2014/main" id="{98D1B346-29D5-4783-873A-E621EE0CE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4495800"/>
            <a:ext cx="3159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Let’</a:t>
            </a:r>
            <a:r>
              <a:rPr lang="en-US" altLang="ja-JP" sz="2400">
                <a:solidFill>
                  <a:srgbClr val="000000"/>
                </a:solidFill>
                <a:latin typeface="Calibri" panose="020F0502020204030204" pitchFamily="34" charset="0"/>
              </a:rPr>
              <a:t>s do some analysis…</a:t>
            </a:r>
            <a:endParaRPr lang="en-US" alt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C1F473F2-9390-4F69-AE2B-09FCC4C962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Reminder of last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C8F73-9E06-433E-BA23-AE4328159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8800"/>
            <a:ext cx="8153400" cy="41148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GB" dirty="0"/>
              <a:t>Information security</a:t>
            </a:r>
          </a:p>
          <a:p>
            <a:pPr lvl="1">
              <a:defRPr/>
            </a:pPr>
            <a:r>
              <a:rPr lang="en-GB" dirty="0"/>
              <a:t>Basic concepts and terminology</a:t>
            </a:r>
          </a:p>
          <a:p>
            <a:pPr lvl="1">
              <a:defRPr/>
            </a:pPr>
            <a:r>
              <a:rPr lang="en-GB" dirty="0"/>
              <a:t>Threats, services, mechanisms, algorithms</a:t>
            </a:r>
          </a:p>
          <a:p>
            <a:pPr>
              <a:defRPr/>
            </a:pPr>
            <a:r>
              <a:rPr lang="en-GB" dirty="0"/>
              <a:t>Where to find countermeasures and mechanisms?</a:t>
            </a:r>
          </a:p>
          <a:p>
            <a:pPr lvl="1">
              <a:defRPr/>
            </a:pPr>
            <a:r>
              <a:rPr lang="en-GB" dirty="0"/>
              <a:t>What is a standard? Good and bad aspects.</a:t>
            </a:r>
          </a:p>
          <a:p>
            <a:pPr lvl="1">
              <a:defRPr/>
            </a:pPr>
            <a:r>
              <a:rPr lang="en-GB" dirty="0"/>
              <a:t>Standard bodies</a:t>
            </a:r>
          </a:p>
          <a:p>
            <a:pPr lvl="1">
              <a:defRPr/>
            </a:pPr>
            <a:r>
              <a:rPr lang="en-GB" dirty="0"/>
              <a:t>Internet/company standards</a:t>
            </a:r>
          </a:p>
        </p:txBody>
      </p:sp>
      <p:sp>
        <p:nvSpPr>
          <p:cNvPr id="22532" name="Footer Placeholder 3">
            <a:extLst>
              <a:ext uri="{FF2B5EF4-FFF2-40B4-BE49-F238E27FC236}">
                <a16:creationId xmlns:a16="http://schemas.microsoft.com/office/drawing/2014/main" id="{1F56F115-A078-492C-AB52-F765FB010C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2533" name="Slide Number Placeholder 4">
            <a:extLst>
              <a:ext uri="{FF2B5EF4-FFF2-40B4-BE49-F238E27FC236}">
                <a16:creationId xmlns:a16="http://schemas.microsoft.com/office/drawing/2014/main" id="{E8EFAEE6-D6A3-42CE-A6C9-E04C9D6D45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9D8FC49-D6F8-47E6-A9A5-F44700696013}" type="slidenum">
              <a:rPr lang="en-US" altLang="en-US" sz="240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oter Placeholder 3">
            <a:extLst>
              <a:ext uri="{FF2B5EF4-FFF2-40B4-BE49-F238E27FC236}">
                <a16:creationId xmlns:a16="http://schemas.microsoft.com/office/drawing/2014/main" id="{890A7559-E1DE-4B87-994C-74D671B0E0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27512433-8111-4B78-888C-895A3C100957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347" name="Rectangle 35">
            <a:extLst>
              <a:ext uri="{FF2B5EF4-FFF2-40B4-BE49-F238E27FC236}">
                <a16:creationId xmlns:a16="http://schemas.microsoft.com/office/drawing/2014/main" id="{E1B2DB29-7AF4-47AC-A39A-39495F170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066800"/>
            <a:ext cx="83518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22250" indent="-2222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A </a:t>
            </a:r>
            <a:r>
              <a:rPr lang="en-US" altLang="zh-CN" sz="1800" dirty="0">
                <a:solidFill>
                  <a:srgbClr val="5437FF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secret key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 (in Simple Substitution) is a </a:t>
            </a:r>
            <a:r>
              <a:rPr lang="en-US" altLang="zh-CN" sz="1800" i="1" dirty="0">
                <a:solidFill>
                  <a:srgbClr val="FF3300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random</a:t>
            </a:r>
            <a:r>
              <a:rPr lang="en-US" altLang="zh-CN" sz="1800" dirty="0">
                <a:solidFill>
                  <a:srgbClr val="FF3300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 </a:t>
            </a:r>
            <a:r>
              <a:rPr lang="en-US" altLang="zh-CN" sz="1800" i="1" dirty="0">
                <a:solidFill>
                  <a:srgbClr val="FF3300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permutation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 of the alphabetic characters.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E.g.</a:t>
            </a:r>
          </a:p>
        </p:txBody>
      </p:sp>
      <p:pic>
        <p:nvPicPr>
          <p:cNvPr id="57348" name="Picture 36" descr="substitution">
            <a:extLst>
              <a:ext uri="{FF2B5EF4-FFF2-40B4-BE49-F238E27FC236}">
                <a16:creationId xmlns:a16="http://schemas.microsoft.com/office/drawing/2014/main" id="{26EDB5FA-B54D-4A23-946C-175D664F5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81200"/>
            <a:ext cx="69405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Text Box 3">
            <a:extLst>
              <a:ext uri="{FF2B5EF4-FFF2-40B4-BE49-F238E27FC236}">
                <a16:creationId xmlns:a16="http://schemas.microsoft.com/office/drawing/2014/main" id="{696112A8-52D5-45F0-9E8E-F02CA5A68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419600"/>
            <a:ext cx="83724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kumimoji="1" lang="en-U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Each permutation is a potential candidate of the secret key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endParaRPr kumimoji="1" lang="en-US" altLang="en-US" sz="2000" dirty="0">
              <a:solidFill>
                <a:srgbClr val="000000"/>
              </a:solidFill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kumimoji="1" lang="en-U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Question: how many distinct permutations are there? (in other words, how many distinct secret keys are in the key space?)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3">
            <a:extLst>
              <a:ext uri="{FF2B5EF4-FFF2-40B4-BE49-F238E27FC236}">
                <a16:creationId xmlns:a16="http://schemas.microsoft.com/office/drawing/2014/main" id="{87E2B9CA-CE65-4E2B-8FF9-B91DD67D71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3" y="973138"/>
            <a:ext cx="8372475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685800" indent="-22860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kumimoji="1" lang="en-US" altLang="en-US" sz="20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  <a:ea typeface="PMingLiU" panose="02020500000000000000" pitchFamily="18" charset="-120"/>
              </a:rPr>
              <a:t>Total number of possible permutations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en-US" sz="2800" dirty="0">
                <a:solidFill>
                  <a:srgbClr val="FF9933"/>
                </a:solidFill>
                <a:highlight>
                  <a:srgbClr val="FFFF00"/>
                </a:highlight>
                <a:latin typeface="Arial" panose="020B0604020202020204" pitchFamily="34" charset="0"/>
                <a:ea typeface="PMingLiU" panose="02020500000000000000" pitchFamily="18" charset="-120"/>
              </a:rPr>
              <a:t>26!</a:t>
            </a:r>
          </a:p>
          <a:p>
            <a:pPr eaLnBrk="1" hangingPunct="1">
              <a:buClrTx/>
              <a:buSzTx/>
              <a:buFontTx/>
              <a:buChar char="•"/>
            </a:pPr>
            <a:r>
              <a:rPr kumimoji="1" lang="en-U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26! = 403,291,461,126,605,635,584,000,000 (27 digits) </a:t>
            </a:r>
            <a:r>
              <a:rPr kumimoji="1" lang="en-U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  <a:sym typeface="Symbol" panose="05050102010706020507" pitchFamily="18" charset="2"/>
              </a:rPr>
              <a:t> 2</a:t>
            </a:r>
            <a:r>
              <a:rPr kumimoji="1" lang="en-US" altLang="en-US" sz="2000" baseline="30000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  <a:sym typeface="Symbol" panose="05050102010706020507" pitchFamily="18" charset="2"/>
              </a:rPr>
              <a:t>88</a:t>
            </a:r>
            <a:endParaRPr kumimoji="1" lang="en-US" altLang="en-US" sz="2000" baseline="30000" dirty="0">
              <a:solidFill>
                <a:srgbClr val="000000"/>
              </a:solidFill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pPr eaLnBrk="1" hangingPunct="1">
              <a:buClrTx/>
              <a:buSzTx/>
              <a:buFontTx/>
              <a:buNone/>
            </a:pPr>
            <a:endParaRPr kumimoji="1" lang="en-US" altLang="en-US" sz="1100" dirty="0">
              <a:solidFill>
                <a:srgbClr val="000000"/>
              </a:solidFill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pPr eaLnBrk="1" hangingPunct="1">
              <a:buClrTx/>
              <a:buSzTx/>
              <a:buFontTx/>
              <a:buChar char="•"/>
            </a:pPr>
            <a:r>
              <a:rPr kumimoji="1" lang="en-U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Maybe… write a computer program to try all the possible keys exhaustively… (so-called </a:t>
            </a:r>
            <a:r>
              <a:rPr kumimoji="1" lang="en-US" altLang="en-US" sz="2000" b="1" dirty="0">
                <a:solidFill>
                  <a:srgbClr val="0070C0"/>
                </a:solidFill>
                <a:highlight>
                  <a:srgbClr val="FFFF00"/>
                </a:highlight>
                <a:latin typeface="Arial" panose="020B0604020202020204" pitchFamily="34" charset="0"/>
                <a:ea typeface="PMingLiU" panose="02020500000000000000" pitchFamily="18" charset="-120"/>
              </a:rPr>
              <a:t>Brute-force Attack</a:t>
            </a:r>
            <a:r>
              <a:rPr kumimoji="1" lang="en-U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)</a:t>
            </a:r>
          </a:p>
          <a:p>
            <a:pPr eaLnBrk="1" hangingPunct="1">
              <a:buClrTx/>
              <a:buSzTx/>
              <a:buFontTx/>
              <a:buChar char="•"/>
            </a:pPr>
            <a:endParaRPr kumimoji="1" lang="en-US" altLang="en-US" sz="1100" b="1" dirty="0">
              <a:solidFill>
                <a:srgbClr val="000000"/>
              </a:solidFill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pPr eaLnBrk="1" hangingPunct="1">
              <a:buClrTx/>
              <a:buSzTx/>
              <a:buFontTx/>
              <a:buChar char="•"/>
            </a:pPr>
            <a:r>
              <a:rPr kumimoji="1" lang="en-US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Calculation</a:t>
            </a:r>
            <a:r>
              <a:rPr kumimoji="1" lang="en-U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: suppose we have </a:t>
            </a:r>
            <a:r>
              <a:rPr kumimoji="1" lang="en-US" altLang="en-US" sz="2000" u="sng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one million</a:t>
            </a:r>
            <a:r>
              <a:rPr kumimoji="1" lang="en-U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 3GHz PCs which can try </a:t>
            </a:r>
            <a:r>
              <a:rPr kumimoji="1" lang="en-US" altLang="en-US" sz="2000" u="sng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3 billion permutations per second</a:t>
            </a:r>
            <a:r>
              <a:rPr kumimoji="1" lang="en-U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, the machines will take </a:t>
            </a:r>
            <a:r>
              <a:rPr kumimoji="1" lang="en-US" altLang="en-US" sz="2000" b="1" dirty="0">
                <a:solidFill>
                  <a:srgbClr val="5437FF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4,263 years</a:t>
            </a:r>
            <a:r>
              <a:rPr kumimoji="1" lang="en-U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 to try all the 26! permutations…</a:t>
            </a:r>
          </a:p>
          <a:p>
            <a:pPr lvl="1" eaLnBrk="1" hangingPunct="1">
              <a:buClrTx/>
              <a:buSzTx/>
              <a:buFontTx/>
              <a:buChar char="•"/>
            </a:pPr>
            <a:r>
              <a:rPr kumimoji="1" lang="en-U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Not so efficient</a:t>
            </a:r>
          </a:p>
          <a:p>
            <a:pPr eaLnBrk="1" hangingPunct="1">
              <a:buClrTx/>
              <a:buSzTx/>
              <a:buFontTx/>
              <a:buChar char="•"/>
            </a:pPr>
            <a:endParaRPr kumimoji="1" lang="en-US" altLang="en-US" sz="1100" dirty="0">
              <a:solidFill>
                <a:srgbClr val="CC3300"/>
              </a:solidFill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pPr eaLnBrk="1" hangingPunct="1">
              <a:buClrTx/>
              <a:buSzTx/>
              <a:buFontTx/>
              <a:buChar char="•"/>
            </a:pPr>
            <a:r>
              <a:rPr kumimoji="1" lang="en-US" altLang="en-US" sz="2000" dirty="0">
                <a:solidFill>
                  <a:srgbClr val="CC33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Question: any better cracking algorithm?</a:t>
            </a:r>
          </a:p>
        </p:txBody>
      </p:sp>
      <p:sp>
        <p:nvSpPr>
          <p:cNvPr id="59395" name="Footer Placeholder 3">
            <a:extLst>
              <a:ext uri="{FF2B5EF4-FFF2-40B4-BE49-F238E27FC236}">
                <a16:creationId xmlns:a16="http://schemas.microsoft.com/office/drawing/2014/main" id="{A60D3F94-ED78-4F79-A2B3-471F255E38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B5CE9A9F-53E5-4BD6-8D43-39B166BEE693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01254A2B-9751-4558-9F41-79E3DB2C1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255270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 dirty="0"/>
              <a:t>Cracking substitution ciphers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74860-EC5F-4120-8571-6C9520FD7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92918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sz="2800" dirty="0">
                <a:ea typeface="+mn-ea"/>
              </a:rPr>
              <a:t>In the eighth century AD, Islamic culture entered a golden age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sz="2800" dirty="0">
                <a:ea typeface="+mn-ea"/>
              </a:rPr>
              <a:t>The most learned society of its time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sz="2800" dirty="0">
                <a:ea typeface="+mn-ea"/>
              </a:rPr>
              <a:t>Cryptography was routinely used for </a:t>
            </a:r>
            <a:r>
              <a:rPr lang="en-GB" sz="2800" dirty="0">
                <a:highlight>
                  <a:srgbClr val="00FF00"/>
                </a:highlight>
                <a:ea typeface="+mn-ea"/>
              </a:rPr>
              <a:t>matters of state</a:t>
            </a:r>
            <a:r>
              <a:rPr lang="zh-CN" altLang="en-US" sz="2800" dirty="0">
                <a:highlight>
                  <a:srgbClr val="00FF00"/>
                </a:highlight>
                <a:ea typeface="+mn-ea"/>
              </a:rPr>
              <a:t>（国家事务）</a:t>
            </a:r>
            <a:endParaRPr lang="en-GB" sz="2800" dirty="0">
              <a:highlight>
                <a:srgbClr val="00FF00"/>
              </a:highlight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sz="2800" dirty="0">
                <a:ea typeface="+mn-ea"/>
              </a:rPr>
              <a:t>This led to the development of </a:t>
            </a:r>
            <a:r>
              <a:rPr lang="en-GB" sz="2800" i="1" dirty="0">
                <a:ea typeface="+mn-ea"/>
              </a:rPr>
              <a:t>cryptanalysis</a:t>
            </a:r>
            <a:r>
              <a:rPr lang="en-GB" sz="2800" dirty="0">
                <a:ea typeface="+mn-ea"/>
              </a:rPr>
              <a:t>, with scholars using a combination of mathematics, statistics and </a:t>
            </a:r>
            <a:r>
              <a:rPr lang="en-GB" sz="2800" dirty="0">
                <a:highlight>
                  <a:srgbClr val="00FF00"/>
                </a:highlight>
                <a:ea typeface="+mn-ea"/>
              </a:rPr>
              <a:t>linguistics</a:t>
            </a:r>
            <a:r>
              <a:rPr lang="en-GB" sz="2800" dirty="0">
                <a:ea typeface="+mn-ea"/>
              </a:rPr>
              <a:t> to develop techniques for deciphering messages when the key is unknown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>
            <a:extLst>
              <a:ext uri="{FF2B5EF4-FFF2-40B4-BE49-F238E27FC236}">
                <a16:creationId xmlns:a16="http://schemas.microsoft.com/office/drawing/2014/main" id="{357A4A79-18F8-4706-AC6D-3134B89A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Letter frequencies</a:t>
            </a:r>
          </a:p>
        </p:txBody>
      </p:sp>
      <p:sp>
        <p:nvSpPr>
          <p:cNvPr id="63491" name="Content Placeholder 2">
            <a:extLst>
              <a:ext uri="{FF2B5EF4-FFF2-40B4-BE49-F238E27FC236}">
                <a16:creationId xmlns:a16="http://schemas.microsoft.com/office/drawing/2014/main" id="{88EC715A-8B06-4161-B5A0-CFD13DC57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z="2800" dirty="0"/>
              <a:t>In studies of the text of the </a:t>
            </a:r>
            <a:r>
              <a:rPr lang="en-GB" altLang="en-US" sz="2800" dirty="0">
                <a:highlight>
                  <a:srgbClr val="00FF00"/>
                </a:highlight>
              </a:rPr>
              <a:t>Qur’an</a:t>
            </a:r>
            <a:r>
              <a:rPr lang="en-GB" altLang="en-US" sz="2800" dirty="0"/>
              <a:t>, scholars had noticed that some letters appear more frequently than others</a:t>
            </a:r>
          </a:p>
          <a:p>
            <a:pPr eaLnBrk="1" hangingPunct="1"/>
            <a:r>
              <a:rPr lang="en-GB" altLang="en-US" sz="2800" dirty="0"/>
              <a:t>In English the letters </a:t>
            </a:r>
            <a:r>
              <a:rPr lang="en-GB" altLang="en-US" sz="2800" i="1" dirty="0"/>
              <a:t>e</a:t>
            </a:r>
            <a:r>
              <a:rPr lang="en-GB" altLang="en-US" sz="2800" dirty="0"/>
              <a:t> and </a:t>
            </a:r>
            <a:r>
              <a:rPr lang="en-GB" altLang="en-US" sz="2800" i="1" dirty="0"/>
              <a:t>t</a:t>
            </a:r>
            <a:r>
              <a:rPr lang="en-GB" altLang="en-US" sz="2800" dirty="0"/>
              <a:t> are used much more frequently than the letters </a:t>
            </a:r>
            <a:r>
              <a:rPr lang="en-GB" altLang="en-US" sz="2800" i="1" dirty="0"/>
              <a:t>z</a:t>
            </a:r>
            <a:r>
              <a:rPr lang="en-GB" altLang="en-US" sz="2800" dirty="0"/>
              <a:t> and </a:t>
            </a:r>
            <a:r>
              <a:rPr lang="en-GB" altLang="en-US" sz="2800" i="1" dirty="0"/>
              <a:t>q</a:t>
            </a:r>
            <a:r>
              <a:rPr lang="en-GB" altLang="en-US" sz="2800" dirty="0"/>
              <a:t>, and this fact can be used to decipher messages</a:t>
            </a:r>
          </a:p>
          <a:p>
            <a:pPr eaLnBrk="1" hangingPunct="1"/>
            <a:r>
              <a:rPr lang="en-GB" altLang="en-US" sz="2800" dirty="0"/>
              <a:t>This process is called </a:t>
            </a:r>
            <a:r>
              <a:rPr lang="en-GB" altLang="en-US" sz="2800" i="1" dirty="0">
                <a:highlight>
                  <a:srgbClr val="FFFF00"/>
                </a:highlight>
              </a:rPr>
              <a:t>frequency analysis</a:t>
            </a:r>
            <a:endParaRPr lang="en-GB" altLang="en-US" sz="2800" dirty="0">
              <a:highlight>
                <a:srgbClr val="FFFF00"/>
              </a:highlight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GB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2">
            <a:extLst>
              <a:ext uri="{FF2B5EF4-FFF2-40B4-BE49-F238E27FC236}">
                <a16:creationId xmlns:a16="http://schemas.microsoft.com/office/drawing/2014/main" id="{7D17961A-3673-4227-AF8C-693372FE8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" y="260350"/>
            <a:ext cx="665321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00"/>
                </a:solidFill>
                <a:ea typeface="PMingLiU" panose="02020500000000000000" pitchFamily="18" charset="-120"/>
              </a:rPr>
              <a:t>Statistical Attack / Frequency Analysis</a:t>
            </a:r>
            <a:endParaRPr lang="en-US" altLang="zh-TW" sz="2800">
              <a:solidFill>
                <a:srgbClr val="000000"/>
              </a:solidFill>
              <a:ea typeface="PMingLiU" panose="02020500000000000000" pitchFamily="18" charset="-120"/>
            </a:endParaRP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7EAA1949-BFE6-4F49-A7C1-B929270CC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914400"/>
            <a:ext cx="86106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4163" indent="-284163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40000"/>
              </a:spcBef>
              <a:buClrTx/>
              <a:buSzTx/>
              <a:buFontTx/>
              <a:buChar char="•"/>
            </a:pPr>
            <a:r>
              <a:rPr lang="en-US" altLang="zh-TW" sz="2400" dirty="0">
                <a:solidFill>
                  <a:srgbClr val="5437FF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An interesting observation on simple substitution: </a:t>
            </a:r>
            <a:r>
              <a:rPr lang="en-US" altLang="zh-TW" sz="24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PMingLiU" panose="02020500000000000000" pitchFamily="18" charset="-120"/>
              </a:rPr>
              <a:t>the 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PMingLiU" panose="02020500000000000000" pitchFamily="18" charset="-120"/>
              </a:rPr>
              <a:t>relative</a:t>
            </a:r>
            <a:r>
              <a:rPr lang="en-US" altLang="zh-TW" sz="24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PMingLiU" panose="02020500000000000000" pitchFamily="18" charset="-120"/>
              </a:rPr>
              <a:t> letter frequencies do not change during encryption</a:t>
            </a:r>
          </a:p>
        </p:txBody>
      </p:sp>
      <p:graphicFrame>
        <p:nvGraphicFramePr>
          <p:cNvPr id="201732" name="Group 4">
            <a:extLst>
              <a:ext uri="{FF2B5EF4-FFF2-40B4-BE49-F238E27FC236}">
                <a16:creationId xmlns:a16="http://schemas.microsoft.com/office/drawing/2014/main" id="{41B5E55B-064F-4236-8104-28CDCBF701FF}"/>
              </a:ext>
            </a:extLst>
          </p:cNvPr>
          <p:cNvGraphicFramePr>
            <a:graphicFrameLocks noGrp="1"/>
          </p:cNvGraphicFramePr>
          <p:nvPr/>
        </p:nvGraphicFramePr>
        <p:xfrm>
          <a:off x="1981200" y="2667000"/>
          <a:ext cx="4953000" cy="3044828"/>
        </p:xfrm>
        <a:graphic>
          <a:graphicData uri="http://schemas.openxmlformats.org/drawingml/2006/table">
            <a:tbl>
              <a:tblPr/>
              <a:tblGrid>
                <a:gridCol w="123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74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letter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frequency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letter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frequency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A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.082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N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.067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4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B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.015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O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.075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8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C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.028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P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.019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D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.043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Q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.001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4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E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.127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R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.060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74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F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.022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S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.063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74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G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.020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.091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0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H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.061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U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.028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74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I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.070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V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.010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J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.002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W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.023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90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K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.008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.001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74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L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.040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Y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.020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74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M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.024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Z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.001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65603" name="Rectangle 67">
            <a:extLst>
              <a:ext uri="{FF2B5EF4-FFF2-40B4-BE49-F238E27FC236}">
                <a16:creationId xmlns:a16="http://schemas.microsoft.com/office/drawing/2014/main" id="{485C0226-9621-4BFF-ACEA-09678746F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28800"/>
            <a:ext cx="868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25425" indent="-225425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zh-TW" sz="2000" dirty="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Average letter frequencies in English (Beker and Piper, 1982)</a:t>
            </a:r>
          </a:p>
        </p:txBody>
      </p:sp>
      <p:sp>
        <p:nvSpPr>
          <p:cNvPr id="65604" name="Footer Placeholder 3">
            <a:extLst>
              <a:ext uri="{FF2B5EF4-FFF2-40B4-BE49-F238E27FC236}">
                <a16:creationId xmlns:a16="http://schemas.microsoft.com/office/drawing/2014/main" id="{36C11620-4344-4E29-BA52-C40BD9DEFF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2A8D77F9-274C-4FD5-96A6-040978AB4C9A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>
            <a:extLst>
              <a:ext uri="{FF2B5EF4-FFF2-40B4-BE49-F238E27FC236}">
                <a16:creationId xmlns:a16="http://schemas.microsoft.com/office/drawing/2014/main" id="{A73D1023-1E42-415C-937D-F18A1D91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Further frequency analysis</a:t>
            </a:r>
          </a:p>
        </p:txBody>
      </p:sp>
      <p:sp>
        <p:nvSpPr>
          <p:cNvPr id="67587" name="Content Placeholder 2">
            <a:extLst>
              <a:ext uri="{FF2B5EF4-FFF2-40B4-BE49-F238E27FC236}">
                <a16:creationId xmlns:a16="http://schemas.microsoft.com/office/drawing/2014/main" id="{5BE7E799-49E5-4DB6-B2C1-BF227D660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Pairs of letters in words are most likely to be: “</a:t>
            </a:r>
            <a:r>
              <a:rPr lang="en-GB" altLang="ja-JP" i="1" dirty="0"/>
              <a:t>ss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dirty="0"/>
              <a:t>“</a:t>
            </a:r>
            <a:r>
              <a:rPr lang="en-GB" altLang="ja-JP" i="1" dirty="0" err="1"/>
              <a:t>ee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dirty="0"/>
              <a:t>“</a:t>
            </a:r>
            <a:r>
              <a:rPr lang="en-GB" altLang="ja-JP" i="1" dirty="0" err="1"/>
              <a:t>tt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dirty="0"/>
              <a:t>“</a:t>
            </a:r>
            <a:r>
              <a:rPr lang="en-GB" altLang="ja-JP" i="1" dirty="0"/>
              <a:t>ff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dirty="0"/>
              <a:t>“</a:t>
            </a:r>
            <a:r>
              <a:rPr lang="en-GB" altLang="ja-JP" i="1" dirty="0" err="1"/>
              <a:t>ll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dirty="0"/>
              <a:t>“</a:t>
            </a:r>
            <a:r>
              <a:rPr lang="en-GB" altLang="ja-JP" i="1" dirty="0"/>
              <a:t>mm</a:t>
            </a:r>
            <a:r>
              <a:rPr lang="en-GB" altLang="en-US" i="1" dirty="0"/>
              <a:t>”</a:t>
            </a:r>
            <a:r>
              <a:rPr lang="en-GB" altLang="ja-JP" dirty="0"/>
              <a:t> or </a:t>
            </a:r>
            <a:r>
              <a:rPr lang="en-GB" altLang="en-US" dirty="0"/>
              <a:t>“</a:t>
            </a:r>
            <a:r>
              <a:rPr lang="en-GB" altLang="ja-JP" i="1" dirty="0" err="1"/>
              <a:t>oo</a:t>
            </a:r>
            <a:r>
              <a:rPr lang="en-GB" altLang="en-US" i="1" dirty="0"/>
              <a:t>”</a:t>
            </a:r>
            <a:r>
              <a:rPr lang="en-GB" altLang="ja-JP" dirty="0"/>
              <a:t>.</a:t>
            </a:r>
          </a:p>
          <a:p>
            <a:pPr eaLnBrk="1" hangingPunct="1"/>
            <a:r>
              <a:rPr lang="en-GB" altLang="en-US" dirty="0"/>
              <a:t>A one letter word is either “</a:t>
            </a:r>
            <a:r>
              <a:rPr lang="en-GB" altLang="ja-JP" i="1" dirty="0"/>
              <a:t>a</a:t>
            </a:r>
            <a:r>
              <a:rPr lang="en-GB" altLang="en-US" i="1" dirty="0"/>
              <a:t>”</a:t>
            </a:r>
            <a:r>
              <a:rPr lang="en-GB" altLang="ja-JP" dirty="0"/>
              <a:t> or </a:t>
            </a:r>
            <a:r>
              <a:rPr lang="en-GB" altLang="en-US" dirty="0"/>
              <a:t>“</a:t>
            </a:r>
            <a:r>
              <a:rPr lang="en-GB" altLang="ja-JP" i="1" dirty="0"/>
              <a:t>I</a:t>
            </a:r>
            <a:r>
              <a:rPr lang="en-GB" altLang="en-US" i="1" dirty="0"/>
              <a:t>”</a:t>
            </a:r>
            <a:r>
              <a:rPr lang="en-GB" altLang="ja-JP" dirty="0"/>
              <a:t>. </a:t>
            </a:r>
          </a:p>
          <a:p>
            <a:pPr eaLnBrk="1" hangingPunct="1"/>
            <a:r>
              <a:rPr lang="en-GB" altLang="en-US" dirty="0"/>
              <a:t>Two letter words are commonly: </a:t>
            </a:r>
            <a:r>
              <a:rPr lang="en-GB" altLang="en-US" i="1" dirty="0"/>
              <a:t>“of”</a:t>
            </a:r>
            <a:r>
              <a:rPr lang="en-GB" altLang="ja-JP" dirty="0"/>
              <a:t>, </a:t>
            </a:r>
            <a:r>
              <a:rPr lang="en-GB" altLang="en-US" dirty="0"/>
              <a:t>“</a:t>
            </a:r>
            <a:r>
              <a:rPr lang="en-GB" altLang="ja-JP" i="1" dirty="0"/>
              <a:t>to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dirty="0"/>
              <a:t>“</a:t>
            </a:r>
            <a:r>
              <a:rPr lang="en-GB" altLang="ja-JP" i="1" dirty="0"/>
              <a:t>in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dirty="0"/>
              <a:t>“</a:t>
            </a:r>
            <a:r>
              <a:rPr lang="en-GB" altLang="ja-JP" i="1" dirty="0"/>
              <a:t>it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dirty="0"/>
              <a:t>“</a:t>
            </a:r>
            <a:r>
              <a:rPr lang="en-GB" altLang="ja-JP" i="1" dirty="0"/>
              <a:t>is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dirty="0"/>
              <a:t>“</a:t>
            </a:r>
            <a:r>
              <a:rPr lang="en-GB" altLang="ja-JP" i="1" dirty="0"/>
              <a:t>be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dirty="0"/>
              <a:t>“</a:t>
            </a:r>
            <a:r>
              <a:rPr lang="en-GB" altLang="ja-JP" i="1" dirty="0"/>
              <a:t>as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dirty="0"/>
              <a:t>“</a:t>
            </a:r>
            <a:r>
              <a:rPr lang="en-GB" altLang="ja-JP" i="1" dirty="0"/>
              <a:t>at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dirty="0"/>
              <a:t>“</a:t>
            </a:r>
            <a:r>
              <a:rPr lang="en-GB" altLang="ja-JP" i="1" dirty="0"/>
              <a:t>so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dirty="0"/>
              <a:t>“</a:t>
            </a:r>
            <a:r>
              <a:rPr lang="en-GB" altLang="ja-JP" i="1" dirty="0"/>
              <a:t>we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i="1" dirty="0"/>
              <a:t>“</a:t>
            </a:r>
            <a:r>
              <a:rPr lang="en-GB" altLang="ja-JP" i="1" dirty="0"/>
              <a:t>he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i="1" dirty="0"/>
              <a:t>“</a:t>
            </a:r>
            <a:r>
              <a:rPr lang="en-GB" altLang="ja-JP" i="1" dirty="0"/>
              <a:t>by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i="1" dirty="0"/>
              <a:t>“</a:t>
            </a:r>
            <a:r>
              <a:rPr lang="en-GB" altLang="ja-JP" i="1" dirty="0"/>
              <a:t>or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i="1" dirty="0"/>
              <a:t>“</a:t>
            </a:r>
            <a:r>
              <a:rPr lang="en-GB" altLang="ja-JP" i="1" dirty="0"/>
              <a:t>on</a:t>
            </a:r>
            <a:r>
              <a:rPr lang="en-GB" altLang="en-US" i="1" dirty="0"/>
              <a:t>”</a:t>
            </a:r>
            <a:r>
              <a:rPr lang="en-GB" altLang="ja-JP" dirty="0"/>
              <a:t> or </a:t>
            </a:r>
            <a:r>
              <a:rPr lang="en-GB" altLang="en-US" i="1" dirty="0"/>
              <a:t>“</a:t>
            </a:r>
            <a:r>
              <a:rPr lang="en-GB" altLang="ja-JP" i="1" dirty="0"/>
              <a:t>do</a:t>
            </a:r>
            <a:r>
              <a:rPr lang="en-GB" altLang="en-US" i="1" dirty="0"/>
              <a:t>”</a:t>
            </a:r>
            <a:r>
              <a:rPr lang="en-GB" altLang="ja-JP" dirty="0"/>
              <a:t>, in that order.</a:t>
            </a:r>
            <a:endParaRPr lang="en-GB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84C8A6-F85C-5B4B-A540-04FC7D51EA7B}"/>
              </a:ext>
            </a:extLst>
          </p:cNvPr>
          <p:cNvSpPr txBox="1"/>
          <p:nvPr/>
        </p:nvSpPr>
        <p:spPr>
          <a:xfrm>
            <a:off x="76200" y="6386810"/>
            <a:ext cx="1013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我靠，这些观察确实很有趣，确实是语言学知识</a:t>
            </a:r>
            <a:r>
              <a:rPr lang="en-US" altLang="zh-CN" dirty="0"/>
              <a:t>linguistic knowledge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>
            <a:extLst>
              <a:ext uri="{FF2B5EF4-FFF2-40B4-BE49-F238E27FC236}">
                <a16:creationId xmlns:a16="http://schemas.microsoft.com/office/drawing/2014/main" id="{9C2762D4-61A0-4417-879D-A3CD9284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Further frequency analysis</a:t>
            </a:r>
          </a:p>
        </p:txBody>
      </p:sp>
      <p:sp>
        <p:nvSpPr>
          <p:cNvPr id="69635" name="Content Placeholder 2">
            <a:extLst>
              <a:ext uri="{FF2B5EF4-FFF2-40B4-BE49-F238E27FC236}">
                <a16:creationId xmlns:a16="http://schemas.microsoft.com/office/drawing/2014/main" id="{12BACE1E-8C20-4ED6-81F5-519B163FA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Three letter words are commonly </a:t>
            </a:r>
            <a:r>
              <a:rPr lang="en-GB" altLang="en-US" i="1" dirty="0"/>
              <a:t>“the”</a:t>
            </a:r>
            <a:r>
              <a:rPr lang="en-GB" altLang="ja-JP" dirty="0"/>
              <a:t> or </a:t>
            </a:r>
            <a:r>
              <a:rPr lang="en-GB" altLang="en-US" i="1" dirty="0"/>
              <a:t>“</a:t>
            </a:r>
            <a:r>
              <a:rPr lang="en-GB" altLang="ja-JP" i="1" dirty="0"/>
              <a:t>and</a:t>
            </a:r>
            <a:r>
              <a:rPr lang="en-GB" altLang="en-US" i="1" dirty="0"/>
              <a:t>”</a:t>
            </a:r>
            <a:r>
              <a:rPr lang="en-GB" altLang="ja-JP" dirty="0"/>
              <a:t>.</a:t>
            </a:r>
          </a:p>
          <a:p>
            <a:pPr eaLnBrk="1" hangingPunct="1"/>
            <a:r>
              <a:rPr lang="en-GB" altLang="en-US" dirty="0"/>
              <a:t>The letter </a:t>
            </a:r>
            <a:r>
              <a:rPr lang="en-GB" altLang="en-US" i="1" dirty="0"/>
              <a:t>h</a:t>
            </a:r>
            <a:r>
              <a:rPr lang="en-GB" altLang="en-US" dirty="0"/>
              <a:t> frequently goes before </a:t>
            </a:r>
            <a:r>
              <a:rPr lang="en-GB" altLang="en-US" i="1" dirty="0"/>
              <a:t>e</a:t>
            </a:r>
            <a:r>
              <a:rPr lang="en-GB" altLang="en-US" dirty="0"/>
              <a:t> (as in </a:t>
            </a:r>
            <a:r>
              <a:rPr lang="en-GB" altLang="en-US" i="1" dirty="0"/>
              <a:t>“he”</a:t>
            </a:r>
            <a:r>
              <a:rPr lang="en-GB" altLang="ja-JP" dirty="0"/>
              <a:t>, </a:t>
            </a:r>
            <a:r>
              <a:rPr lang="en-GB" altLang="en-US" i="1" dirty="0"/>
              <a:t>“</a:t>
            </a:r>
            <a:r>
              <a:rPr lang="en-GB" altLang="ja-JP" i="1" dirty="0"/>
              <a:t>the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i="1" dirty="0"/>
              <a:t>“</a:t>
            </a:r>
            <a:r>
              <a:rPr lang="en-GB" altLang="ja-JP" i="1" dirty="0"/>
              <a:t>then</a:t>
            </a:r>
            <a:r>
              <a:rPr lang="en-GB" altLang="en-US" i="1" dirty="0"/>
              <a:t>”</a:t>
            </a:r>
            <a:r>
              <a:rPr lang="en-GB" altLang="ja-JP" dirty="0"/>
              <a:t>, etc.) but rarely goes after </a:t>
            </a:r>
            <a:r>
              <a:rPr lang="en-GB" altLang="ja-JP" i="1" dirty="0"/>
              <a:t>e</a:t>
            </a:r>
            <a:r>
              <a:rPr lang="en-GB" altLang="ja-JP" dirty="0"/>
              <a:t>. No other pair of letters has such an </a:t>
            </a:r>
            <a:r>
              <a:rPr lang="en-GB" altLang="ja-JP" dirty="0">
                <a:highlight>
                  <a:srgbClr val="00FF00"/>
                </a:highlight>
              </a:rPr>
              <a:t>asymmetric</a:t>
            </a:r>
            <a:r>
              <a:rPr lang="en-GB" altLang="ja-JP" dirty="0"/>
              <a:t> relationship.</a:t>
            </a:r>
            <a:endParaRPr lang="en-GB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>
            <a:extLst>
              <a:ext uri="{FF2B5EF4-FFF2-40B4-BE49-F238E27FC236}">
                <a16:creationId xmlns:a16="http://schemas.microsoft.com/office/drawing/2014/main" id="{0F8767E4-0FC8-467F-BF86-3A6D0AF16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Further frequency analysis</a:t>
            </a:r>
          </a:p>
        </p:txBody>
      </p:sp>
      <p:sp>
        <p:nvSpPr>
          <p:cNvPr id="71683" name="Content Placeholder 2">
            <a:extLst>
              <a:ext uri="{FF2B5EF4-FFF2-40B4-BE49-F238E27FC236}">
                <a16:creationId xmlns:a16="http://schemas.microsoft.com/office/drawing/2014/main" id="{F687D0E8-4D55-4F91-A709-A3641BE01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Another technique is to use a </a:t>
            </a:r>
            <a:r>
              <a:rPr lang="en-GB" altLang="en-US" dirty="0">
                <a:highlight>
                  <a:srgbClr val="00FF00"/>
                </a:highlight>
              </a:rPr>
              <a:t>crib</a:t>
            </a:r>
            <a:r>
              <a:rPr lang="en-GB" altLang="en-US" dirty="0"/>
              <a:t>, which is a word or phrase you can guess will be in the message</a:t>
            </a:r>
          </a:p>
          <a:p>
            <a:pPr eaLnBrk="1" hangingPunct="1"/>
            <a:endParaRPr lang="en-GB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3">
            <a:extLst>
              <a:ext uri="{FF2B5EF4-FFF2-40B4-BE49-F238E27FC236}">
                <a16:creationId xmlns:a16="http://schemas.microsoft.com/office/drawing/2014/main" id="{169E6B39-58F5-4B7A-A7A9-C16CBCB3B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625" y="1214438"/>
            <a:ext cx="8258175" cy="4911725"/>
          </a:xfrm>
        </p:spPr>
        <p:txBody>
          <a:bodyPr/>
          <a:lstStyle/>
          <a:p>
            <a:pPr eaLnBrk="1" hangingPunct="1"/>
            <a:endParaRPr lang="en-GB" altLang="en-US"/>
          </a:p>
          <a:p>
            <a:pPr eaLnBrk="1" hangingPunct="1"/>
            <a:endParaRPr lang="en-GB" altLang="en-US"/>
          </a:p>
          <a:p>
            <a:pPr eaLnBrk="1" hangingPunct="1"/>
            <a:endParaRPr lang="en-GB" altLang="en-US"/>
          </a:p>
          <a:p>
            <a:pPr eaLnBrk="1" hangingPunct="1"/>
            <a:endParaRPr lang="en-GB" altLang="en-US"/>
          </a:p>
          <a:p>
            <a:pPr eaLnBrk="1" hangingPunct="1"/>
            <a:endParaRPr lang="en-GB" altLang="en-US"/>
          </a:p>
        </p:txBody>
      </p:sp>
      <p:sp>
        <p:nvSpPr>
          <p:cNvPr id="73731" name="Title 1">
            <a:extLst>
              <a:ext uri="{FF2B5EF4-FFF2-40B4-BE49-F238E27FC236}">
                <a16:creationId xmlns:a16="http://schemas.microsoft.com/office/drawing/2014/main" id="{BC35E34D-CD29-47CC-8CC0-2DB829B6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5B00A-E2D7-4752-91F9-DF6EE4986A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00188"/>
            <a:ext cx="8186738" cy="171450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>
                <a:latin typeface="Courier New" panose="02070309020205020404" pitchFamily="49" charset="0"/>
                <a:cs typeface="Courier New" panose="02070309020205020404" pitchFamily="49" charset="0"/>
              </a:rPr>
              <a:t>	NKRRU NKXK OY G ZKYZ SKYYGMK ZU KTIOVNKX LUX AYK GY GT KDGSVRK OT GT GXZOIRK LUX OYWAGXKJ SGMGFOTK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E6DCAD-1D78-4CF8-B091-A0B222E1EFE1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88"/>
            <a:ext cx="81867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N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RRU N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OY G Z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YZ S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YYGM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ZU 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TIOVN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LUX AY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GY GT 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DGSVR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OT GT GXZOIR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LUX OYWAGX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 SGMGFOT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DF235F0-09CC-4307-AAAC-41AF81D0904D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88"/>
            <a:ext cx="81867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NKRRU NKXK OY 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ZKYZ SKYYGMK ZU KTIOVNKX LUX AYK GY GT KDGSVRK OT GT GXZOIRK LUX OYWAGXKJ SGMGFOTK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CD9ADC-F3E0-444A-954D-A74B475B4444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88"/>
            <a:ext cx="81867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NKRRU NKXK OY 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ZKYZ SKYY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 ZU KTIOVNKX LUX AYK 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KD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SVRK OT 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XZOIRK LUX OYWA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XKJ S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FOTK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163D675-B151-4CAC-AC66-1EBF40AC0E79}"/>
              </a:ext>
            </a:extLst>
          </p:cNvPr>
          <p:cNvGraphicFramePr>
            <a:graphicFrameLocks noGrp="1"/>
          </p:cNvGraphicFramePr>
          <p:nvPr/>
        </p:nvGraphicFramePr>
        <p:xfrm>
          <a:off x="0" y="4902200"/>
          <a:ext cx="9144000" cy="982663"/>
        </p:xfrm>
        <a:graphic>
          <a:graphicData uri="http://schemas.openxmlformats.org/drawingml/2006/table">
            <a:tbl>
              <a:tblPr/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671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53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083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536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283DF46-0BEC-492E-BF14-172AAE3581EE}"/>
              </a:ext>
            </a:extLst>
          </p:cNvPr>
          <p:cNvGraphicFramePr>
            <a:graphicFrameLocks noGrp="1"/>
          </p:cNvGraphicFramePr>
          <p:nvPr/>
        </p:nvGraphicFramePr>
        <p:xfrm>
          <a:off x="1377950" y="5483225"/>
          <a:ext cx="336550" cy="446088"/>
        </p:xfrm>
        <a:graphic>
          <a:graphicData uri="http://schemas.openxmlformats.org/drawingml/2006/table">
            <a:tbl>
              <a:tblPr/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088"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Courier New" pitchFamily="49" charset="0"/>
                          <a:cs typeface="Courier New" pitchFamily="49" charset="0"/>
                        </a:rPr>
                        <a:t>K</a:t>
                      </a:r>
                    </a:p>
                  </a:txBody>
                  <a:tcPr marL="68724" marR="68724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D1DAC70-5754-48E6-BA0F-22989941DC3B}"/>
              </a:ext>
            </a:extLst>
          </p:cNvPr>
          <p:cNvGraphicFramePr>
            <a:graphicFrameLocks noGrp="1"/>
          </p:cNvGraphicFramePr>
          <p:nvPr/>
        </p:nvGraphicFramePr>
        <p:xfrm>
          <a:off x="0" y="5483225"/>
          <a:ext cx="336550" cy="446088"/>
        </p:xfrm>
        <a:graphic>
          <a:graphicData uri="http://schemas.openxmlformats.org/drawingml/2006/table">
            <a:tbl>
              <a:tblPr/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088"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Courier New" pitchFamily="49" charset="0"/>
                          <a:cs typeface="Courier New" pitchFamily="49" charset="0"/>
                        </a:rPr>
                        <a:t>G</a:t>
                      </a:r>
                    </a:p>
                  </a:txBody>
                  <a:tcPr marL="68724" marR="68724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/>
      <p:bldP spid="8" grpId="1" build="allAtOnce"/>
      <p:bldP spid="9" grpId="0" build="p"/>
      <p:bldP spid="9" grpId="1" build="allAtOnce"/>
      <p:bldP spid="11" grpId="0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Content Placeholder 3">
            <a:extLst>
              <a:ext uri="{FF2B5EF4-FFF2-40B4-BE49-F238E27FC236}">
                <a16:creationId xmlns:a16="http://schemas.microsoft.com/office/drawing/2014/main" id="{3C1740E3-1451-43F8-91D5-7DDE472F7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625" y="1214438"/>
            <a:ext cx="8258175" cy="4911725"/>
          </a:xfrm>
        </p:spPr>
        <p:txBody>
          <a:bodyPr/>
          <a:lstStyle/>
          <a:p>
            <a:pPr eaLnBrk="1" hangingPunct="1"/>
            <a:endParaRPr lang="en-GB" altLang="en-US"/>
          </a:p>
          <a:p>
            <a:pPr eaLnBrk="1" hangingPunct="1"/>
            <a:endParaRPr lang="en-GB" altLang="en-US"/>
          </a:p>
          <a:p>
            <a:pPr eaLnBrk="1" hangingPunct="1"/>
            <a:endParaRPr lang="en-GB" altLang="en-US"/>
          </a:p>
          <a:p>
            <a:pPr eaLnBrk="1" hangingPunct="1"/>
            <a:endParaRPr lang="en-GB" altLang="en-US" sz="1800"/>
          </a:p>
        </p:txBody>
      </p:sp>
      <p:sp>
        <p:nvSpPr>
          <p:cNvPr id="75779" name="Title 1">
            <a:extLst>
              <a:ext uri="{FF2B5EF4-FFF2-40B4-BE49-F238E27FC236}">
                <a16:creationId xmlns:a16="http://schemas.microsoft.com/office/drawing/2014/main" id="{F61D8049-1767-4123-9095-437D28BB0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CC7E3-3C38-46DC-8D7E-FBFFC49853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00188"/>
            <a:ext cx="8186738" cy="171450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>
                <a:latin typeface="Courier New" panose="02070309020205020404" pitchFamily="49" charset="0"/>
                <a:cs typeface="Courier New" panose="02070309020205020404" pitchFamily="49" charset="0"/>
              </a:rPr>
              <a:t>	NeRRU NeXe OY a ZeYZ SeYYaMe ZU eTIOVNeX LUX AYe aY aT eDaSVRe OT aT aXZOIRe LUX OYWAaXeJ SaMaFOTe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7406E8-962D-46AE-826C-176617DD207D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88"/>
            <a:ext cx="81867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RRU 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Xe OY a ZeYZ SeYYaMe ZU eTIOV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LUX AYe aY aT eDaSVRe OT aT aXZOIRe LUX OYWAaXeJ SaMaFOTe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040698-8FA4-4741-B6BF-2BCFA2AC1AB2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88"/>
            <a:ext cx="81867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heRRU heXe OY a ZeYZ SeYYaMe ZU eTIOVheX LUX AYe aY aT eDaSVRe OT aT aXZOIRe LUX OYWAaXeJ SaMaFOTe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E69D85-0CAC-42A2-B5D3-E3C36979E3EC}"/>
              </a:ext>
            </a:extLst>
          </p:cNvPr>
          <p:cNvGraphicFramePr>
            <a:graphicFrameLocks noGrp="1"/>
          </p:cNvGraphicFramePr>
          <p:nvPr/>
        </p:nvGraphicFramePr>
        <p:xfrm>
          <a:off x="0" y="4902200"/>
          <a:ext cx="9144000" cy="982663"/>
        </p:xfrm>
        <a:graphic>
          <a:graphicData uri="http://schemas.openxmlformats.org/drawingml/2006/table">
            <a:tbl>
              <a:tblPr/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671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53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083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536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G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K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0698E42-0C51-476A-9093-5728B308DE85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88"/>
            <a:ext cx="81867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he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RR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 heXe OY a ZeYZ SeYYaMe ZU eTIOVheX LUX AYe aY aT eDaSVRe OT aT aXZOIRe LUX OYWAaXeJ SaMaFOTe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2CD6621-DDF8-4D1D-97A4-024EE79F16BA}"/>
              </a:ext>
            </a:extLst>
          </p:cNvPr>
          <p:cNvGraphicFramePr>
            <a:graphicFrameLocks noGrp="1"/>
          </p:cNvGraphicFramePr>
          <p:nvPr/>
        </p:nvGraphicFramePr>
        <p:xfrm>
          <a:off x="2428875" y="5429250"/>
          <a:ext cx="336550" cy="446088"/>
        </p:xfrm>
        <a:graphic>
          <a:graphicData uri="http://schemas.openxmlformats.org/drawingml/2006/table">
            <a:tbl>
              <a:tblPr/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088"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Courier New" pitchFamily="49" charset="0"/>
                          <a:cs typeface="Courier New" pitchFamily="49" charset="0"/>
                        </a:rPr>
                        <a:t>N</a:t>
                      </a:r>
                    </a:p>
                  </a:txBody>
                  <a:tcPr marL="68724" marR="68724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5" grpId="1" build="allAtOnce"/>
      <p:bldP spid="6" grpId="0" build="p"/>
      <p:bldP spid="6" grpId="1" build="allAtOnce"/>
      <p:bldP spid="13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1A445F2E-428C-49BA-AF3E-6EE9692ED7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Today’s Lecture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8500CA27-A58B-4B83-A39D-4CBA4E04BB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Confidentiality</a:t>
            </a:r>
          </a:p>
          <a:p>
            <a:pPr lvl="1"/>
            <a:r>
              <a:rPr lang="en-GB" altLang="en-US" dirty="0"/>
              <a:t>Symmetric key encryption mechanisms</a:t>
            </a:r>
          </a:p>
          <a:p>
            <a:r>
              <a:rPr lang="en-GB" altLang="en-US" dirty="0"/>
              <a:t>CILO2 and CILO5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GB" altLang="en-US" dirty="0"/>
              <a:t>	</a:t>
            </a:r>
            <a:r>
              <a:rPr lang="en-GB" altLang="en-US" sz="2800" dirty="0"/>
              <a:t>(technology that impact systems, and security mechanisms)</a:t>
            </a:r>
          </a:p>
        </p:txBody>
      </p:sp>
      <p:sp>
        <p:nvSpPr>
          <p:cNvPr id="24580" name="Footer Placeholder 3">
            <a:extLst>
              <a:ext uri="{FF2B5EF4-FFF2-40B4-BE49-F238E27FC236}">
                <a16:creationId xmlns:a16="http://schemas.microsoft.com/office/drawing/2014/main" id="{7A92D00E-B079-4936-A0E6-9B1CF2A3CF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81" name="Slide Number Placeholder 4">
            <a:extLst>
              <a:ext uri="{FF2B5EF4-FFF2-40B4-BE49-F238E27FC236}">
                <a16:creationId xmlns:a16="http://schemas.microsoft.com/office/drawing/2014/main" id="{4BB14A19-C71B-40F0-8058-78001A3E22A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6267F91-FAAA-488C-9A24-11690C5DA877}" type="slidenum">
              <a:rPr lang="en-US" altLang="en-US" sz="240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167E70-8C20-F2DE-7A15-A7657287C4E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40E5A80-522B-44DD-953B-C0520B05B7FA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88"/>
            <a:ext cx="81867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hello heXe OY a ZeYZ meYYaMe Zo eTIOpheX LoX AYe aY aT example OT aT aXZOIRe LoX OYWAaXeJ maMaFOTe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066418C-A870-4791-BE1D-F189EF8957E8}"/>
              </a:ext>
            </a:extLst>
          </p:cNvPr>
          <p:cNvGraphicFramePr>
            <a:graphicFrameLocks noGrp="1"/>
          </p:cNvGraphicFramePr>
          <p:nvPr/>
        </p:nvGraphicFramePr>
        <p:xfrm>
          <a:off x="285750" y="1214438"/>
          <a:ext cx="8501063" cy="2943224"/>
        </p:xfrm>
        <a:graphic>
          <a:graphicData uri="http://schemas.openxmlformats.org/drawingml/2006/table">
            <a:tbl>
              <a:tblPr/>
              <a:tblGrid>
                <a:gridCol w="1062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3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20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3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20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809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a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n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h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t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640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e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x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a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m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p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l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e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87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n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o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95D87A-8955-46B6-8D18-7E80CE976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625" y="1214438"/>
            <a:ext cx="8258175" cy="4911725"/>
          </a:xfrm>
        </p:spPr>
        <p:txBody>
          <a:bodyPr/>
          <a:lstStyle/>
          <a:p>
            <a:pPr eaLnBrk="1" hangingPunct="1"/>
            <a:endParaRPr lang="en-GB" altLang="en-US" dirty="0"/>
          </a:p>
          <a:p>
            <a:pPr eaLnBrk="1" hangingPunct="1"/>
            <a:endParaRPr lang="en-GB" altLang="en-US" dirty="0"/>
          </a:p>
          <a:p>
            <a:pPr eaLnBrk="1" hangingPunct="1"/>
            <a:endParaRPr lang="en-GB" altLang="en-US" dirty="0"/>
          </a:p>
          <a:p>
            <a:pPr eaLnBrk="1" hangingPunct="1"/>
            <a:endParaRPr lang="en-GB" altLang="en-US" dirty="0"/>
          </a:p>
          <a:p>
            <a:pPr eaLnBrk="1" hangingPunct="1"/>
            <a:endParaRPr lang="en-GB" altLang="en-US" sz="1800" dirty="0"/>
          </a:p>
          <a:p>
            <a:pPr eaLnBrk="1" hangingPunct="1"/>
            <a:endParaRPr lang="en-GB" altLang="en-US" sz="1800" dirty="0"/>
          </a:p>
          <a:p>
            <a:pPr eaLnBrk="1" hangingPunct="1"/>
            <a:endParaRPr lang="en-GB" altLang="en-US" sz="1800" dirty="0"/>
          </a:p>
          <a:p>
            <a:pPr eaLnBrk="1" hangingPunct="1"/>
            <a:r>
              <a:rPr lang="en-GB" altLang="en-US" dirty="0"/>
              <a:t>Notice all the letters are in alphabetical positions?</a:t>
            </a:r>
          </a:p>
        </p:txBody>
      </p:sp>
      <p:sp>
        <p:nvSpPr>
          <p:cNvPr id="77864" name="Title 1">
            <a:extLst>
              <a:ext uri="{FF2B5EF4-FFF2-40B4-BE49-F238E27FC236}">
                <a16:creationId xmlns:a16="http://schemas.microsoft.com/office/drawing/2014/main" id="{35AD5D81-3AC6-4845-ACF6-49243A67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C6AAA-1B77-46D8-9558-56271C7ED0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00188"/>
            <a:ext cx="8186738" cy="171450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>
                <a:latin typeface="Courier New" panose="02070309020205020404" pitchFamily="49" charset="0"/>
                <a:cs typeface="Courier New" panose="02070309020205020404" pitchFamily="49" charset="0"/>
              </a:rPr>
              <a:t>	hello heXe OY a ZeYZ SeYYaMe Zo eTIOVheX LoX AYe aY aT eDaSVle OT aT aXZOIRe LoX OYWAaXeJ SaMaFOTe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BF229FE-1CDB-44E7-9075-A1BE826A66A7}"/>
              </a:ext>
            </a:extLst>
          </p:cNvPr>
          <p:cNvGraphicFramePr>
            <a:graphicFrameLocks noGrp="1"/>
          </p:cNvGraphicFramePr>
          <p:nvPr/>
        </p:nvGraphicFramePr>
        <p:xfrm>
          <a:off x="0" y="5189537"/>
          <a:ext cx="9144000" cy="982663"/>
        </p:xfrm>
        <a:graphic>
          <a:graphicData uri="http://schemas.openxmlformats.org/drawingml/2006/table">
            <a:tbl>
              <a:tblPr/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671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53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083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536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G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K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N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R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U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64DF473-483F-4006-9935-7C98EA217388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88"/>
            <a:ext cx="81867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hello heXe OY a ZeYZ SeYYaMe Zo eTIOVheX LoX AYe aY aT 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eDaSVle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OT aT aXZOIRe LoX OYWAaXeJ SaMaFOTe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11142D2-7DE2-4408-B5A1-EA869F680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033705"/>
              </p:ext>
            </p:extLst>
          </p:nvPr>
        </p:nvGraphicFramePr>
        <p:xfrm>
          <a:off x="285750" y="1214438"/>
          <a:ext cx="8501063" cy="2943224"/>
        </p:xfrm>
        <a:graphic>
          <a:graphicData uri="http://schemas.openxmlformats.org/drawingml/2006/table">
            <a:tbl>
              <a:tblPr/>
              <a:tblGrid>
                <a:gridCol w="1062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3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20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3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20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809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a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n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h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t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640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e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a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l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e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87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n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o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EEF4396-B9C6-42BD-8219-A76E0B32BECB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88"/>
            <a:ext cx="81867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GB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hello </a:t>
            </a:r>
            <a:r>
              <a:rPr lang="en-GB" altLang="en-US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heXe</a:t>
            </a:r>
            <a:r>
              <a:rPr lang="en-GB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OY a </a:t>
            </a:r>
            <a:r>
              <a:rPr lang="en-GB" altLang="en-US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ZeYZ</a:t>
            </a:r>
            <a:r>
              <a:rPr lang="en-GB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meYYaMe</a:t>
            </a:r>
            <a:r>
              <a:rPr lang="en-GB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Zo </a:t>
            </a:r>
            <a:r>
              <a:rPr lang="en-GB" altLang="en-US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eTIOpheX</a:t>
            </a:r>
            <a:r>
              <a:rPr lang="en-GB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LoX</a:t>
            </a:r>
            <a:r>
              <a:rPr lang="en-GB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AYe</a:t>
            </a:r>
            <a:r>
              <a:rPr lang="en-GB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aY</a:t>
            </a:r>
            <a:r>
              <a:rPr lang="en-GB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en-GB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GB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OT </a:t>
            </a:r>
            <a:r>
              <a:rPr lang="en-GB" altLang="en-US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en-GB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aXZOIRe</a:t>
            </a:r>
            <a:r>
              <a:rPr lang="en-GB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LoX</a:t>
            </a:r>
            <a:r>
              <a:rPr lang="en-GB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OYWAaXeJ</a:t>
            </a:r>
            <a:r>
              <a:rPr lang="en-GB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maMaFOTe</a:t>
            </a:r>
            <a:endParaRPr lang="en-GB" altLang="en-US" sz="3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E252F70-AB88-4975-8911-6C5979CA130F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716587"/>
          <a:ext cx="285750" cy="446088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088"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Courier New" pitchFamily="49" charset="0"/>
                          <a:cs typeface="Courier New" pitchFamily="49" charset="0"/>
                        </a:rPr>
                        <a:t>S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E47C3DB-5069-4B65-AC22-3A331F149DCA}"/>
              </a:ext>
            </a:extLst>
          </p:cNvPr>
          <p:cNvGraphicFramePr>
            <a:graphicFrameLocks noGrp="1"/>
          </p:cNvGraphicFramePr>
          <p:nvPr/>
        </p:nvGraphicFramePr>
        <p:xfrm>
          <a:off x="5286375" y="5716587"/>
          <a:ext cx="336550" cy="446088"/>
        </p:xfrm>
        <a:graphic>
          <a:graphicData uri="http://schemas.openxmlformats.org/drawingml/2006/table">
            <a:tbl>
              <a:tblPr/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088"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Courier New" pitchFamily="49" charset="0"/>
                          <a:cs typeface="Courier New" pitchFamily="49" charset="0"/>
                        </a:rPr>
                        <a:t>V</a:t>
                      </a:r>
                    </a:p>
                  </a:txBody>
                  <a:tcPr marL="68724" marR="68724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836CDB03-1697-4641-8A12-41C16EF36D5E}"/>
              </a:ext>
            </a:extLst>
          </p:cNvPr>
          <p:cNvGraphicFramePr>
            <a:graphicFrameLocks noGrp="1"/>
          </p:cNvGraphicFramePr>
          <p:nvPr/>
        </p:nvGraphicFramePr>
        <p:xfrm>
          <a:off x="8093075" y="5716587"/>
          <a:ext cx="336550" cy="446088"/>
        </p:xfrm>
        <a:graphic>
          <a:graphicData uri="http://schemas.openxmlformats.org/drawingml/2006/table">
            <a:tbl>
              <a:tblPr/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088"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Courier New" pitchFamily="49" charset="0"/>
                          <a:cs typeface="Courier New" pitchFamily="49" charset="0"/>
                        </a:rPr>
                        <a:t>D</a:t>
                      </a:r>
                    </a:p>
                  </a:txBody>
                  <a:tcPr marL="68724" marR="68724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D1CB30BC-41E5-60C3-E09C-BF6F4C1700F2}"/>
              </a:ext>
            </a:extLst>
          </p:cNvPr>
          <p:cNvSpPr txBox="1"/>
          <p:nvPr/>
        </p:nvSpPr>
        <p:spPr>
          <a:xfrm>
            <a:off x="76200" y="6386810"/>
            <a:ext cx="1013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小写是明文，大写是密文，上面本就是夹明夹密而非全密的！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allAtOnce"/>
      <p:bldP spid="3" grpId="0" build="p"/>
      <p:bldP spid="17" grpId="0" build="p"/>
      <p:bldP spid="20" grpId="0" build="allAtOnce"/>
      <p:bldP spid="20" grpId="1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7695F3A-402D-4527-81E5-595243F2BBB9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88"/>
            <a:ext cx="81867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hello here is a test message to encipher for use as an example in an article for isquared magazine</a:t>
            </a:r>
          </a:p>
        </p:txBody>
      </p:sp>
      <p:sp>
        <p:nvSpPr>
          <p:cNvPr id="79875" name="Content Placeholder 3">
            <a:extLst>
              <a:ext uri="{FF2B5EF4-FFF2-40B4-BE49-F238E27FC236}">
                <a16:creationId xmlns:a16="http://schemas.microsoft.com/office/drawing/2014/main" id="{AC10937B-5203-450A-9ADB-0915BE700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625" y="1214438"/>
            <a:ext cx="8258175" cy="4911725"/>
          </a:xfrm>
        </p:spPr>
        <p:txBody>
          <a:bodyPr/>
          <a:lstStyle/>
          <a:p>
            <a:pPr eaLnBrk="1" hangingPunct="1"/>
            <a:endParaRPr lang="en-GB" altLang="en-US" dirty="0"/>
          </a:p>
          <a:p>
            <a:pPr eaLnBrk="1" hangingPunct="1"/>
            <a:endParaRPr lang="en-GB" altLang="en-US" dirty="0"/>
          </a:p>
          <a:p>
            <a:pPr eaLnBrk="1" hangingPunct="1"/>
            <a:endParaRPr lang="en-GB" altLang="en-US" dirty="0"/>
          </a:p>
          <a:p>
            <a:pPr eaLnBrk="1" hangingPunct="1"/>
            <a:endParaRPr lang="en-GB" altLang="en-US" dirty="0"/>
          </a:p>
          <a:p>
            <a:pPr eaLnBrk="1" hangingPunct="1"/>
            <a:endParaRPr lang="en-GB" altLang="en-US" sz="1800" dirty="0"/>
          </a:p>
          <a:p>
            <a:pPr eaLnBrk="1" hangingPunct="1"/>
            <a:endParaRPr lang="en-GB" altLang="en-US" dirty="0"/>
          </a:p>
          <a:p>
            <a:pPr eaLnBrk="1" hangingPunct="1"/>
            <a:r>
              <a:rPr lang="en-GB" altLang="en-US" dirty="0"/>
              <a:t>Could this be a Caesar cipher?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EC31D-FB56-48B0-AF84-6DD0E7B7D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00188"/>
            <a:ext cx="8186738" cy="171450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hello </a:t>
            </a:r>
            <a:r>
              <a:rPr lang="en-GB" alt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heXe</a:t>
            </a:r>
            <a:r>
              <a:rPr lang="en-GB" alt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OY a </a:t>
            </a:r>
            <a:r>
              <a:rPr lang="en-GB" alt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ZeYZ</a:t>
            </a:r>
            <a:r>
              <a:rPr lang="en-GB" alt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meYYaMe</a:t>
            </a:r>
            <a:r>
              <a:rPr lang="en-GB" alt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Zo </a:t>
            </a:r>
            <a:r>
              <a:rPr lang="en-GB" alt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eTIOpheX</a:t>
            </a:r>
            <a:r>
              <a:rPr lang="en-GB" alt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LoX</a:t>
            </a:r>
            <a:r>
              <a:rPr lang="en-GB" alt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AYe</a:t>
            </a:r>
            <a:r>
              <a:rPr lang="en-GB" alt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aY</a:t>
            </a:r>
            <a:r>
              <a:rPr lang="en-GB" alt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en-GB" alt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example OT </a:t>
            </a:r>
            <a:r>
              <a:rPr lang="en-GB" alt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en-GB" alt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aXZOIRe</a:t>
            </a:r>
            <a:r>
              <a:rPr lang="en-GB" alt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LoX</a:t>
            </a:r>
            <a:r>
              <a:rPr lang="en-GB" alt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OYWAaXeJ</a:t>
            </a:r>
            <a:r>
              <a:rPr lang="en-GB" alt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maMaFOTe</a:t>
            </a:r>
            <a:endParaRPr lang="en-GB" alt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9877" name="Title 1">
            <a:extLst>
              <a:ext uri="{FF2B5EF4-FFF2-40B4-BE49-F238E27FC236}">
                <a16:creationId xmlns:a16="http://schemas.microsoft.com/office/drawing/2014/main" id="{8B375325-AC2B-4F69-96BD-2F86EB2E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Example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7A15490-9B8A-4271-9220-3C3B7757846A}"/>
              </a:ext>
            </a:extLst>
          </p:cNvPr>
          <p:cNvGraphicFramePr>
            <a:graphicFrameLocks noGrp="1"/>
          </p:cNvGraphicFramePr>
          <p:nvPr/>
        </p:nvGraphicFramePr>
        <p:xfrm>
          <a:off x="0" y="4902200"/>
          <a:ext cx="9144000" cy="982663"/>
        </p:xfrm>
        <a:graphic>
          <a:graphicData uri="http://schemas.openxmlformats.org/drawingml/2006/table">
            <a:tbl>
              <a:tblPr/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671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53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083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536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G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H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I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J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K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L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M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N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O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P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Q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R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S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T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U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V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W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X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Y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Z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A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B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C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D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E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F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Content Placeholder 5">
            <a:extLst>
              <a:ext uri="{FF2B5EF4-FFF2-40B4-BE49-F238E27FC236}">
                <a16:creationId xmlns:a16="http://schemas.microsoft.com/office/drawing/2014/main" id="{E8DE7DA6-3EE3-4FAE-953B-0ACBED4F8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28688"/>
            <a:ext cx="8229600" cy="5197475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dirty="0"/>
              <a:t>	Knowing </a:t>
            </a:r>
            <a:r>
              <a:rPr lang="en-GB" altLang="en-US" dirty="0">
                <a:solidFill>
                  <a:srgbClr val="FF0000"/>
                </a:solidFill>
              </a:rPr>
              <a:t>the key is 6</a:t>
            </a:r>
            <a:r>
              <a:rPr lang="en-GB" altLang="en-US" dirty="0"/>
              <a:t>, you can now decipher future messages from your enemy. Be careful what information you act on though – if you seem too knowing your enemy might get suspicious and change their key or algorithm!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oter Placeholder 3">
            <a:extLst>
              <a:ext uri="{FF2B5EF4-FFF2-40B4-BE49-F238E27FC236}">
                <a16:creationId xmlns:a16="http://schemas.microsoft.com/office/drawing/2014/main" id="{47EC0F2D-D645-4F7C-BE4F-D9D4374EC9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5FCFED69-9E1E-4701-8630-CE66215774DD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77265" name="Group 113">
            <a:extLst>
              <a:ext uri="{FF2B5EF4-FFF2-40B4-BE49-F238E27FC236}">
                <a16:creationId xmlns:a16="http://schemas.microsoft.com/office/drawing/2014/main" id="{4C3290B5-9D6A-4813-AA3E-DB6116079631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5181600"/>
          <a:ext cx="8562981" cy="660400"/>
        </p:xfrm>
        <a:graphic>
          <a:graphicData uri="http://schemas.openxmlformats.org/drawingml/2006/table">
            <a:tbl>
              <a:tblPr/>
              <a:tblGrid>
                <a:gridCol w="315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20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33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65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3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09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52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33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860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336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018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317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495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701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4606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701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317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4951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3018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3018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3336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3018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3177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</a:t>
                      </a:r>
                    </a:p>
                  </a:txBody>
                  <a:tcPr marL="91437" marR="91437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D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E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G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H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I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J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K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L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M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O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Q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U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V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W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X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Y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Z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21</a:t>
                      </a:r>
                    </a:p>
                  </a:txBody>
                  <a:tcPr marL="45718" marR="4571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26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51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15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28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42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27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24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22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28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8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4054" name="Rectangle 232">
            <a:extLst>
              <a:ext uri="{FF2B5EF4-FFF2-40B4-BE49-F238E27FC236}">
                <a16:creationId xmlns:a16="http://schemas.microsoft.com/office/drawing/2014/main" id="{6BC78277-31DE-47C0-9D3B-C52752931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648200"/>
            <a:ext cx="3802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Ciphertext frequency counts:</a:t>
            </a:r>
          </a:p>
        </p:txBody>
      </p:sp>
      <p:sp>
        <p:nvSpPr>
          <p:cNvPr id="84055" name="TextBox 95">
            <a:extLst>
              <a:ext uri="{FF2B5EF4-FFF2-40B4-BE49-F238E27FC236}">
                <a16:creationId xmlns:a16="http://schemas.microsoft.com/office/drawing/2014/main" id="{D7DC6AF6-D5B1-4C67-A111-9AFB479AB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47800"/>
            <a:ext cx="80010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Ciphertext: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Calibri" panose="020F0502020204030204" pitchFamily="34" charset="0"/>
              </a:rPr>
              <a:t>PBFPVYFBQXZTYFPBFEQJHDXXQVAPTPQJKTOYQWIPBVWLXTOXBTFXQWAXBVCXQWAXFQJVWLEQNTOZQGGQLFXQWAKVWLXQWAEBIPBFXFQVXGTVJVWLBTPQWAEBFPBFHCVLXBQUFEVWLXGDPEQVPQGVPPBFTIXPFHXZHVFAGFOTHFEFBQUFTDHZBQPOTHXTYFTODXQHFTDPTOGHFQPBQWAQJJTODXQHFOQPWTBDHHIXQVAPBFZQHCFWPFHPBFIPBQWKFABVYYDZBOTHPBQPQJTQOTOGHFQAPBFEQJHDXXQVAVXEBQPEFZBVFOJIWFFACFCCFHQWAUVWFLQHGFXVAFXQHFUFHILTTAVWAFFAWTEVOITDHFHFQAITIXPFHXAFQHEFZQWGFLVWPTOFFA</a:t>
            </a:r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B78A6D-1393-55B9-644A-82232C079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9050"/>
            <a:ext cx="4136527" cy="1679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B534F3C-53B1-AAA7-2715-04DBF8AFB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362077"/>
              </p:ext>
            </p:extLst>
          </p:nvPr>
        </p:nvGraphicFramePr>
        <p:xfrm>
          <a:off x="0" y="6629400"/>
          <a:ext cx="8686797" cy="1497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3657">
                  <a:extLst>
                    <a:ext uri="{9D8B030D-6E8A-4147-A177-3AD203B41FA5}">
                      <a16:colId xmlns:a16="http://schemas.microsoft.com/office/drawing/2014/main" val="3794534930"/>
                    </a:ext>
                  </a:extLst>
                </a:gridCol>
                <a:gridCol w="413657">
                  <a:extLst>
                    <a:ext uri="{9D8B030D-6E8A-4147-A177-3AD203B41FA5}">
                      <a16:colId xmlns:a16="http://schemas.microsoft.com/office/drawing/2014/main" val="2188574073"/>
                    </a:ext>
                  </a:extLst>
                </a:gridCol>
                <a:gridCol w="413657">
                  <a:extLst>
                    <a:ext uri="{9D8B030D-6E8A-4147-A177-3AD203B41FA5}">
                      <a16:colId xmlns:a16="http://schemas.microsoft.com/office/drawing/2014/main" val="1455276742"/>
                    </a:ext>
                  </a:extLst>
                </a:gridCol>
                <a:gridCol w="413657">
                  <a:extLst>
                    <a:ext uri="{9D8B030D-6E8A-4147-A177-3AD203B41FA5}">
                      <a16:colId xmlns:a16="http://schemas.microsoft.com/office/drawing/2014/main" val="888215227"/>
                    </a:ext>
                  </a:extLst>
                </a:gridCol>
                <a:gridCol w="413657">
                  <a:extLst>
                    <a:ext uri="{9D8B030D-6E8A-4147-A177-3AD203B41FA5}">
                      <a16:colId xmlns:a16="http://schemas.microsoft.com/office/drawing/2014/main" val="4166496901"/>
                    </a:ext>
                  </a:extLst>
                </a:gridCol>
                <a:gridCol w="413657">
                  <a:extLst>
                    <a:ext uri="{9D8B030D-6E8A-4147-A177-3AD203B41FA5}">
                      <a16:colId xmlns:a16="http://schemas.microsoft.com/office/drawing/2014/main" val="4135136078"/>
                    </a:ext>
                  </a:extLst>
                </a:gridCol>
                <a:gridCol w="413657">
                  <a:extLst>
                    <a:ext uri="{9D8B030D-6E8A-4147-A177-3AD203B41FA5}">
                      <a16:colId xmlns:a16="http://schemas.microsoft.com/office/drawing/2014/main" val="1824682938"/>
                    </a:ext>
                  </a:extLst>
                </a:gridCol>
                <a:gridCol w="413657">
                  <a:extLst>
                    <a:ext uri="{9D8B030D-6E8A-4147-A177-3AD203B41FA5}">
                      <a16:colId xmlns:a16="http://schemas.microsoft.com/office/drawing/2014/main" val="399232297"/>
                    </a:ext>
                  </a:extLst>
                </a:gridCol>
                <a:gridCol w="413657">
                  <a:extLst>
                    <a:ext uri="{9D8B030D-6E8A-4147-A177-3AD203B41FA5}">
                      <a16:colId xmlns:a16="http://schemas.microsoft.com/office/drawing/2014/main" val="315052930"/>
                    </a:ext>
                  </a:extLst>
                </a:gridCol>
                <a:gridCol w="413657">
                  <a:extLst>
                    <a:ext uri="{9D8B030D-6E8A-4147-A177-3AD203B41FA5}">
                      <a16:colId xmlns:a16="http://schemas.microsoft.com/office/drawing/2014/main" val="3317602634"/>
                    </a:ext>
                  </a:extLst>
                </a:gridCol>
                <a:gridCol w="413657">
                  <a:extLst>
                    <a:ext uri="{9D8B030D-6E8A-4147-A177-3AD203B41FA5}">
                      <a16:colId xmlns:a16="http://schemas.microsoft.com/office/drawing/2014/main" val="492402915"/>
                    </a:ext>
                  </a:extLst>
                </a:gridCol>
                <a:gridCol w="413657">
                  <a:extLst>
                    <a:ext uri="{9D8B030D-6E8A-4147-A177-3AD203B41FA5}">
                      <a16:colId xmlns:a16="http://schemas.microsoft.com/office/drawing/2014/main" val="2179934008"/>
                    </a:ext>
                  </a:extLst>
                </a:gridCol>
                <a:gridCol w="413657">
                  <a:extLst>
                    <a:ext uri="{9D8B030D-6E8A-4147-A177-3AD203B41FA5}">
                      <a16:colId xmlns:a16="http://schemas.microsoft.com/office/drawing/2014/main" val="1592288586"/>
                    </a:ext>
                  </a:extLst>
                </a:gridCol>
                <a:gridCol w="413657">
                  <a:extLst>
                    <a:ext uri="{9D8B030D-6E8A-4147-A177-3AD203B41FA5}">
                      <a16:colId xmlns:a16="http://schemas.microsoft.com/office/drawing/2014/main" val="253016714"/>
                    </a:ext>
                  </a:extLst>
                </a:gridCol>
                <a:gridCol w="413657">
                  <a:extLst>
                    <a:ext uri="{9D8B030D-6E8A-4147-A177-3AD203B41FA5}">
                      <a16:colId xmlns:a16="http://schemas.microsoft.com/office/drawing/2014/main" val="3405920645"/>
                    </a:ext>
                  </a:extLst>
                </a:gridCol>
                <a:gridCol w="413657">
                  <a:extLst>
                    <a:ext uri="{9D8B030D-6E8A-4147-A177-3AD203B41FA5}">
                      <a16:colId xmlns:a16="http://schemas.microsoft.com/office/drawing/2014/main" val="2669000348"/>
                    </a:ext>
                  </a:extLst>
                </a:gridCol>
                <a:gridCol w="413657">
                  <a:extLst>
                    <a:ext uri="{9D8B030D-6E8A-4147-A177-3AD203B41FA5}">
                      <a16:colId xmlns:a16="http://schemas.microsoft.com/office/drawing/2014/main" val="1812841859"/>
                    </a:ext>
                  </a:extLst>
                </a:gridCol>
                <a:gridCol w="413657">
                  <a:extLst>
                    <a:ext uri="{9D8B030D-6E8A-4147-A177-3AD203B41FA5}">
                      <a16:colId xmlns:a16="http://schemas.microsoft.com/office/drawing/2014/main" val="2638688476"/>
                    </a:ext>
                  </a:extLst>
                </a:gridCol>
                <a:gridCol w="413657">
                  <a:extLst>
                    <a:ext uri="{9D8B030D-6E8A-4147-A177-3AD203B41FA5}">
                      <a16:colId xmlns:a16="http://schemas.microsoft.com/office/drawing/2014/main" val="1016681066"/>
                    </a:ext>
                  </a:extLst>
                </a:gridCol>
                <a:gridCol w="413657">
                  <a:extLst>
                    <a:ext uri="{9D8B030D-6E8A-4147-A177-3AD203B41FA5}">
                      <a16:colId xmlns:a16="http://schemas.microsoft.com/office/drawing/2014/main" val="2003072434"/>
                    </a:ext>
                  </a:extLst>
                </a:gridCol>
                <a:gridCol w="413657">
                  <a:extLst>
                    <a:ext uri="{9D8B030D-6E8A-4147-A177-3AD203B41FA5}">
                      <a16:colId xmlns:a16="http://schemas.microsoft.com/office/drawing/2014/main" val="1908283624"/>
                    </a:ext>
                  </a:extLst>
                </a:gridCol>
              </a:tblGrid>
              <a:tr h="74850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密文 </a:t>
                      </a:r>
                      <a:endParaRPr lang="en-US" altLang="zh-CN" sz="1600" b="1" i="0" u="none" strike="noStrike" dirty="0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B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F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H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J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K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L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P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Q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S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T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V</a:t>
                      </a:r>
                      <a:endParaRPr lang="en-US" sz="1600" b="0" i="0" u="none" strike="noStrike" dirty="0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W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X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Z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extLst>
                  <a:ext uri="{0D108BD9-81ED-4DB2-BD59-A6C34878D82A}">
                    <a16:rowId xmlns:a16="http://schemas.microsoft.com/office/drawing/2014/main" val="4200984816"/>
                  </a:ext>
                </a:extLst>
              </a:tr>
              <a:tr h="74850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</a:rPr>
                        <a:t>明文 </a:t>
                      </a:r>
                      <a:endParaRPr lang="en-US" altLang="zh-CN" sz="1600" b="1" i="0" u="none" strike="noStrike" dirty="0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f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e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g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p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l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h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i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u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m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t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q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k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s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a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y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o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endParaRPr lang="en-US" sz="1600" b="0" i="0" u="none" strike="noStrike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n</a:t>
                      </a:r>
                      <a:endParaRPr lang="en-US" sz="1600" b="0" i="0" u="none" strike="noStrike" dirty="0">
                        <a:solidFill>
                          <a:srgbClr val="060607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569" marR="4569" marT="4569" marB="0" anchor="ctr"/>
                </a:tc>
                <a:extLst>
                  <a:ext uri="{0D108BD9-81ED-4DB2-BD59-A6C34878D82A}">
                    <a16:rowId xmlns:a16="http://schemas.microsoft.com/office/drawing/2014/main" val="1833122195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A4BA9AA8-9E51-4D00-0B47-E798B4D2FE3D}"/>
              </a:ext>
            </a:extLst>
          </p:cNvPr>
          <p:cNvSpPr txBox="1"/>
          <p:nvPr/>
        </p:nvSpPr>
        <p:spPr>
          <a:xfrm>
            <a:off x="2500903" y="8128984"/>
            <a:ext cx="75510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DEPARTMENT OF COMPUTER SCIENCE IS IMPORTANT FOR KEEPING OUR SYSTEMS SECURE BECAUSE IT HELPS US PROTECT FROM HACKERS AND CYBER ATTACKS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72453C8-1F8F-23E8-0023-2EDA385B8350}"/>
              </a:ext>
            </a:extLst>
          </p:cNvPr>
          <p:cNvSpPr/>
          <p:nvPr/>
        </p:nvSpPr>
        <p:spPr>
          <a:xfrm>
            <a:off x="-457200" y="6489970"/>
            <a:ext cx="10363200" cy="304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0D5DD43-7636-E6AE-731F-5907D772764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Footer Placeholder 3">
            <a:extLst>
              <a:ext uri="{FF2B5EF4-FFF2-40B4-BE49-F238E27FC236}">
                <a16:creationId xmlns:a16="http://schemas.microsoft.com/office/drawing/2014/main" id="{B91FCF99-0C56-4EAA-BFAF-A3F4AFCF7E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6574D2B8-64FB-4441-A127-6C2B61EC7371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6019" name="TextBox 4">
            <a:extLst>
              <a:ext uri="{FF2B5EF4-FFF2-40B4-BE49-F238E27FC236}">
                <a16:creationId xmlns:a16="http://schemas.microsoft.com/office/drawing/2014/main" id="{A353E2EA-C734-4457-B873-E55C1783E1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514600"/>
            <a:ext cx="7924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Question: How to beat frequency analysis?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4EFA66F-4BC4-1E6C-BE17-E85F1FF66759}"/>
              </a:ext>
            </a:extLst>
          </p:cNvPr>
          <p:cNvSpPr/>
          <p:nvPr/>
        </p:nvSpPr>
        <p:spPr>
          <a:xfrm>
            <a:off x="0" y="2895600"/>
            <a:ext cx="9144000" cy="3962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066" name="Title 1">
            <a:extLst>
              <a:ext uri="{FF2B5EF4-FFF2-40B4-BE49-F238E27FC236}">
                <a16:creationId xmlns:a16="http://schemas.microsoft.com/office/drawing/2014/main" id="{2562E96A-2BD1-4549-A0C7-47359068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Beating frequency analysis</a:t>
            </a:r>
          </a:p>
        </p:txBody>
      </p:sp>
      <p:sp>
        <p:nvSpPr>
          <p:cNvPr id="88067" name="Content Placeholder 2">
            <a:extLst>
              <a:ext uri="{FF2B5EF4-FFF2-40B4-BE49-F238E27FC236}">
                <a16:creationId xmlns:a16="http://schemas.microsoft.com/office/drawing/2014/main" id="{8F318E19-0D6C-412A-A828-DED2282AE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Methods for countering frequency analysis were developed, including:</a:t>
            </a:r>
          </a:p>
          <a:p>
            <a:pPr lvl="1" eaLnBrk="1" hangingPunct="1"/>
            <a:r>
              <a:rPr lang="en-GB" altLang="en-US" dirty="0"/>
              <a:t>Omitting spaces</a:t>
            </a:r>
          </a:p>
          <a:p>
            <a:pPr lvl="1" eaLnBrk="1" hangingPunct="1"/>
            <a:r>
              <a:rPr lang="en-GB" altLang="en-US" dirty="0"/>
              <a:t>Deliberate misspellings </a:t>
            </a:r>
          </a:p>
          <a:p>
            <a:pPr lvl="1" eaLnBrk="1" hangingPunct="1"/>
            <a:r>
              <a:rPr lang="en-GB" altLang="en-US" dirty="0"/>
              <a:t>Nulls – characters that have no meaning</a:t>
            </a:r>
          </a:p>
          <a:p>
            <a:pPr lvl="1" eaLnBrk="1" hangingPunct="1"/>
            <a:r>
              <a:rPr lang="en-GB" altLang="en-US" dirty="0"/>
              <a:t>Codes – replacing whole words or phrases with letters, words or phrases</a:t>
            </a:r>
          </a:p>
          <a:p>
            <a:pPr eaLnBrk="1" hangingPunct="1"/>
            <a:endParaRPr lang="en-GB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DC4DC3-EA89-5C82-08A0-AB2C87B6099C}"/>
              </a:ext>
            </a:extLst>
          </p:cNvPr>
          <p:cNvSpPr txBox="1"/>
          <p:nvPr/>
        </p:nvSpPr>
        <p:spPr>
          <a:xfrm>
            <a:off x="76200" y="6386810"/>
            <a:ext cx="1013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最后一个，比如草泥马，</a:t>
            </a:r>
            <a:r>
              <a:rPr lang="en-US" altLang="zh-CN" dirty="0" err="1"/>
              <a:t>cnm</a:t>
            </a:r>
            <a:r>
              <a:rPr lang="zh-CN" altLang="en-US" dirty="0"/>
              <a:t>，</a:t>
            </a:r>
            <a:r>
              <a:rPr lang="en-US" altLang="zh-CN" dirty="0"/>
              <a:t>886</a:t>
            </a:r>
            <a:r>
              <a:rPr lang="zh-CN" altLang="en-US" dirty="0"/>
              <a:t>，</a:t>
            </a:r>
            <a:r>
              <a:rPr lang="en-US" altLang="zh-CN" dirty="0" err="1"/>
              <a:t>gkd</a:t>
            </a:r>
            <a:r>
              <a:rPr lang="zh-CN" altLang="en-US" dirty="0"/>
              <a:t>等等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Content Placeholder 2">
            <a:extLst>
              <a:ext uri="{FF2B5EF4-FFF2-40B4-BE49-F238E27FC236}">
                <a16:creationId xmlns:a16="http://schemas.microsoft.com/office/drawing/2014/main" id="{85DB4AD7-0B62-4109-99DB-95249F638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0125"/>
            <a:ext cx="8229600" cy="5126038"/>
          </a:xfrm>
        </p:spPr>
        <p:txBody>
          <a:bodyPr/>
          <a:lstStyle/>
          <a:p>
            <a:pPr eaLnBrk="1" hangingPunct="1"/>
            <a:r>
              <a:rPr lang="en-GB" altLang="en-US" sz="2800" dirty="0"/>
              <a:t>Such methods helped, but ultimately cryptanalysts won out and each method could </a:t>
            </a:r>
            <a:r>
              <a:rPr lang="en-GB" altLang="en-US" sz="2800" dirty="0">
                <a:highlight>
                  <a:srgbClr val="00FF00"/>
                </a:highlight>
              </a:rPr>
              <a:t>be accounted for</a:t>
            </a:r>
          </a:p>
          <a:p>
            <a:pPr eaLnBrk="1" hangingPunct="1"/>
            <a:r>
              <a:rPr lang="en-GB" altLang="en-US" sz="2800" dirty="0"/>
              <a:t>A better cipher was needed</a:t>
            </a:r>
          </a:p>
          <a:p>
            <a:pPr eaLnBrk="1" hangingPunct="1"/>
            <a:r>
              <a:rPr lang="en-GB" altLang="en-US" sz="2800" dirty="0"/>
              <a:t>Led to different variations on substitution ciphers using principle of </a:t>
            </a:r>
            <a:r>
              <a:rPr lang="en-GB" altLang="en-US" sz="2800" dirty="0">
                <a:highlight>
                  <a:srgbClr val="00FF00"/>
                </a:highlight>
              </a:rPr>
              <a:t>polyalphabetic</a:t>
            </a:r>
            <a:r>
              <a:rPr lang="en-GB" altLang="en-US" sz="2800" dirty="0"/>
              <a:t> substitution (</a:t>
            </a:r>
            <a:r>
              <a:rPr lang="en-GB" altLang="en-US" sz="2800" dirty="0">
                <a:highlight>
                  <a:srgbClr val="FFFF00"/>
                </a:highlight>
              </a:rPr>
              <a:t>repeating plaintext letter mapped to different ciphertext</a:t>
            </a:r>
            <a:r>
              <a:rPr lang="en-GB" altLang="en-US" sz="2800" dirty="0"/>
              <a:t> based in changing state of cipher).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>
            <a:extLst>
              <a:ext uri="{FF2B5EF4-FFF2-40B4-BE49-F238E27FC236}">
                <a16:creationId xmlns:a16="http://schemas.microsoft.com/office/drawing/2014/main" id="{73F63F16-EB38-4370-9491-A943543EF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5750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 dirty="0">
                <a:highlight>
                  <a:srgbClr val="FFFF00"/>
                </a:highlight>
              </a:rPr>
              <a:t>Vigenère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973E7-1714-44F0-9A8D-D7A91D96E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51435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sz="2800" dirty="0">
                <a:ea typeface="+mn-ea"/>
              </a:rPr>
              <a:t>Emerged in sixteenth century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sz="2800" dirty="0">
                <a:ea typeface="+mn-ea"/>
              </a:rPr>
              <a:t>The </a:t>
            </a:r>
            <a:r>
              <a:rPr lang="en-GB" sz="2800" b="1" dirty="0">
                <a:solidFill>
                  <a:srgbClr val="FF0000"/>
                </a:solidFill>
                <a:ea typeface="+mn-ea"/>
              </a:rPr>
              <a:t>same plain letter can be enciphered and the same cipher letter deciphered in several different ways</a:t>
            </a:r>
            <a:r>
              <a:rPr lang="en-GB" sz="2800" dirty="0">
                <a:ea typeface="+mn-ea"/>
              </a:rPr>
              <a:t>, significantly disrupting frequency analysis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sz="2800" dirty="0"/>
              <a:t>Uses more than one cipher alphabet and different letters are enciphered with these in turn (basically </a:t>
            </a:r>
            <a:r>
              <a:rPr lang="en-GB" sz="2800" dirty="0">
                <a:highlight>
                  <a:srgbClr val="00FF00"/>
                </a:highlight>
              </a:rPr>
              <a:t>interwoven</a:t>
            </a:r>
            <a:r>
              <a:rPr lang="en-GB" sz="2800" dirty="0"/>
              <a:t> Caesar cipher).</a:t>
            </a:r>
            <a:endParaRPr lang="en-GB" sz="28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sz="2800" dirty="0">
                <a:ea typeface="+mn-ea"/>
              </a:rPr>
              <a:t>Cipher alphabets must be chosen by some systematic process</a:t>
            </a:r>
          </a:p>
        </p:txBody>
      </p:sp>
      <p:sp>
        <p:nvSpPr>
          <p:cNvPr id="92164" name="TextBox 3">
            <a:extLst>
              <a:ext uri="{FF2B5EF4-FFF2-40B4-BE49-F238E27FC236}">
                <a16:creationId xmlns:a16="http://schemas.microsoft.com/office/drawing/2014/main" id="{C8C8DC22-8851-4AF0-AC7D-8A19C266B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56325"/>
            <a:ext cx="84963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solidFill>
                  <a:srgbClr val="000000"/>
                </a:solidFill>
                <a:latin typeface="Comic Sans MS" panose="030F0702030302020204" pitchFamily="66" charset="0"/>
              </a:rPr>
              <a:t>Copyright information: some of the slides are taken from Peter Rowlett</a:t>
            </a:r>
            <a:r>
              <a:rPr lang="ja-JP" altLang="en-US" sz="1100" dirty="0">
                <a:solidFill>
                  <a:srgbClr val="000000"/>
                </a:solidFill>
                <a:latin typeface="Comic Sans MS" panose="030F0702030302020204" pitchFamily="66" charset="0"/>
              </a:rPr>
              <a:t>’</a:t>
            </a:r>
            <a:r>
              <a:rPr lang="en-US" altLang="ja-JP" sz="1100" dirty="0">
                <a:solidFill>
                  <a:srgbClr val="000000"/>
                </a:solidFill>
                <a:latin typeface="Comic Sans MS" panose="030F0702030302020204" pitchFamily="66" charset="0"/>
              </a:rPr>
              <a:t>s Substitution Ciphers: Ancient – Renaissance in the History of </a:t>
            </a:r>
            <a:r>
              <a:rPr lang="en-US" altLang="ja-JP" sz="1100" dirty="0" err="1">
                <a:solidFill>
                  <a:srgbClr val="000000"/>
                </a:solidFill>
                <a:latin typeface="Comic Sans MS" panose="030F0702030302020204" pitchFamily="66" charset="0"/>
              </a:rPr>
              <a:t>Maths</a:t>
            </a:r>
            <a:r>
              <a:rPr lang="en-US" altLang="ja-JP" sz="1100" dirty="0">
                <a:solidFill>
                  <a:srgbClr val="000000"/>
                </a:solidFill>
                <a:latin typeface="Comic Sans MS" panose="030F0702030302020204" pitchFamily="66" charset="0"/>
              </a:rPr>
              <a:t> and </a:t>
            </a:r>
            <a:r>
              <a:rPr lang="en-US" altLang="ja-JP" sz="1600" b="1" dirty="0">
                <a:solidFill>
                  <a:srgbClr val="00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</a:t>
            </a:r>
            <a:endParaRPr lang="en-US" altLang="ja-JP" sz="11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solidFill>
                  <a:srgbClr val="000000"/>
                </a:solidFill>
                <a:latin typeface="Comic Sans MS" panose="030F0702030302020204" pitchFamily="66" charset="0"/>
              </a:rPr>
              <a:t>www.historyofmathsandx.co.uk/topics/cryptography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>
            <a:extLst>
              <a:ext uri="{FF2B5EF4-FFF2-40B4-BE49-F238E27FC236}">
                <a16:creationId xmlns:a16="http://schemas.microsoft.com/office/drawing/2014/main" id="{B1F0006F-3B3F-4AC6-BEB0-A8A08C21D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214313"/>
            <a:ext cx="8229600" cy="917575"/>
          </a:xfrm>
        </p:spPr>
        <p:txBody>
          <a:bodyPr/>
          <a:lstStyle/>
          <a:p>
            <a:pPr eaLnBrk="1" hangingPunct="1"/>
            <a:r>
              <a:rPr lang="en-GB" altLang="en-US"/>
              <a:t>Example</a:t>
            </a:r>
          </a:p>
        </p:txBody>
      </p:sp>
      <p:sp>
        <p:nvSpPr>
          <p:cNvPr id="94211" name="Content Placeholder 2">
            <a:extLst>
              <a:ext uri="{FF2B5EF4-FFF2-40B4-BE49-F238E27FC236}">
                <a16:creationId xmlns:a16="http://schemas.microsoft.com/office/drawing/2014/main" id="{F07AB4EF-2328-4AAE-86AF-8FF249748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2643187"/>
          </a:xfrm>
        </p:spPr>
        <p:txBody>
          <a:bodyPr/>
          <a:lstStyle/>
          <a:p>
            <a:pPr eaLnBrk="1" hangingPunct="1"/>
            <a:r>
              <a:rPr lang="en-GB" altLang="en-US" sz="2800" dirty="0"/>
              <a:t>First, choose a word for your key</a:t>
            </a:r>
          </a:p>
          <a:p>
            <a:pPr eaLnBrk="1" hangingPunct="1"/>
            <a:r>
              <a:rPr lang="en-GB" altLang="en-US" sz="2800" dirty="0"/>
              <a:t>Key: Choose “</a:t>
            </a:r>
            <a:r>
              <a:rPr lang="en-GB" altLang="en-US" sz="2800" dirty="0" err="1"/>
              <a:t>pauli</a:t>
            </a:r>
            <a:r>
              <a:rPr lang="en-GB" altLang="en-US" sz="2800" dirty="0"/>
              <a:t>”</a:t>
            </a:r>
          </a:p>
          <a:p>
            <a:pPr eaLnBrk="1" hangingPunct="1"/>
            <a:r>
              <a:rPr lang="en-GB" altLang="en-US" sz="2800" dirty="0"/>
              <a:t>The Caesar cipher alphabets beginning with the letters of the keyword are then produced: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375C7E-DB7D-49BF-AF3D-3FA7EC777CF8}"/>
              </a:ext>
            </a:extLst>
          </p:cNvPr>
          <p:cNvGraphicFramePr>
            <a:graphicFrameLocks noGrp="1"/>
          </p:cNvGraphicFramePr>
          <p:nvPr/>
        </p:nvGraphicFramePr>
        <p:xfrm>
          <a:off x="0" y="3571875"/>
          <a:ext cx="9086850" cy="3074990"/>
        </p:xfrm>
        <a:graphic>
          <a:graphicData uri="http://schemas.openxmlformats.org/drawingml/2006/table">
            <a:tbl>
              <a:tblPr/>
              <a:tblGrid>
                <a:gridCol w="350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08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4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Content Placeholder 2">
            <a:extLst>
              <a:ext uri="{FF2B5EF4-FFF2-40B4-BE49-F238E27FC236}">
                <a16:creationId xmlns:a16="http://schemas.microsoft.com/office/drawing/2014/main" id="{B62D5A48-136B-49FB-9856-D9DD659B0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4438"/>
            <a:ext cx="8229600" cy="4911725"/>
          </a:xfrm>
        </p:spPr>
        <p:txBody>
          <a:bodyPr/>
          <a:lstStyle/>
          <a:p>
            <a:pPr eaLnBrk="1" hangingPunct="1"/>
            <a:r>
              <a:rPr lang="en-GB" altLang="en-US" dirty="0"/>
              <a:t>Take as plaintext message: </a:t>
            </a:r>
            <a:r>
              <a:rPr lang="en-GB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endParaRPr lang="en-GB" altLang="en-US" dirty="0"/>
          </a:p>
          <a:p>
            <a:pPr eaLnBrk="1" hangingPunct="1"/>
            <a:r>
              <a:rPr lang="en-GB" altLang="en-US" dirty="0"/>
              <a:t>Cipher algorithm: encode each letter using each cipher alphabet in turn, cycling through the cipher alphabets</a:t>
            </a:r>
          </a:p>
          <a:p>
            <a:pPr eaLnBrk="1" hangingPunct="1"/>
            <a:r>
              <a:rPr lang="en-GB" altLang="en-US" dirty="0"/>
              <a:t>If your plaintext is longer than the key word then keep repeating the keyword</a:t>
            </a:r>
          </a:p>
          <a:p>
            <a:pPr lvl="1" eaLnBrk="1" hangingPunct="1"/>
            <a:r>
              <a:rPr lang="en-GB" altLang="en-US" dirty="0" err="1"/>
              <a:t>hellobob</a:t>
            </a:r>
            <a:r>
              <a:rPr lang="en-GB" altLang="en-US" dirty="0"/>
              <a:t> &gt;&gt; </a:t>
            </a:r>
            <a:r>
              <a:rPr lang="en-GB" altLang="en-US" dirty="0" err="1"/>
              <a:t>paulipau</a:t>
            </a:r>
            <a:endParaRPr lang="en-GB" altLang="en-US" dirty="0"/>
          </a:p>
          <a:p>
            <a:pPr eaLnBrk="1" hangingPunct="1"/>
            <a:endParaRPr lang="en-GB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3">
            <a:extLst>
              <a:ext uri="{FF2B5EF4-FFF2-40B4-BE49-F238E27FC236}">
                <a16:creationId xmlns:a16="http://schemas.microsoft.com/office/drawing/2014/main" id="{F1639E9C-7F53-4E26-BB1E-EFE972DBA1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Symmetric Key Encryption                                                                                                     </a:t>
            </a:r>
            <a:fld id="{9190DAE6-3DFF-445F-96D9-9EE6B3CE9CCB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E49A5959-B2F3-46A9-AC04-5FE4196D09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676400"/>
            <a:ext cx="7848600" cy="2209800"/>
          </a:xfrm>
        </p:spPr>
        <p:txBody>
          <a:bodyPr/>
          <a:lstStyle/>
          <a:p>
            <a:pPr eaLnBrk="1" hangingPunct="1"/>
            <a:r>
              <a:rPr lang="en-US" altLang="en-US"/>
              <a:t>Cryptographic Tools: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Symmetric Key Encryption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D20DDA-AD46-49D4-9EF9-93984D9EDEB0}"/>
              </a:ext>
            </a:extLst>
          </p:cNvPr>
          <p:cNvSpPr/>
          <p:nvPr/>
        </p:nvSpPr>
        <p:spPr>
          <a:xfrm>
            <a:off x="0" y="500063"/>
            <a:ext cx="357188" cy="500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134255-ED1A-43D1-A021-EE2A3AE7B902}"/>
              </a:ext>
            </a:extLst>
          </p:cNvPr>
          <p:cNvSpPr/>
          <p:nvPr/>
        </p:nvSpPr>
        <p:spPr>
          <a:xfrm>
            <a:off x="2428875" y="500063"/>
            <a:ext cx="357188" cy="500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D55A0E-72D9-4F65-B179-253ED0E9A5C2}"/>
              </a:ext>
            </a:extLst>
          </p:cNvPr>
          <p:cNvSpPr/>
          <p:nvPr/>
        </p:nvSpPr>
        <p:spPr>
          <a:xfrm>
            <a:off x="0" y="1000125"/>
            <a:ext cx="357188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19E1C-D6C5-415F-A45F-7D7BC78AF9F4}"/>
              </a:ext>
            </a:extLst>
          </p:cNvPr>
          <p:cNvSpPr/>
          <p:nvPr/>
        </p:nvSpPr>
        <p:spPr>
          <a:xfrm>
            <a:off x="1428750" y="1000125"/>
            <a:ext cx="357188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B21256-32C4-4FB5-8A9B-BC2B93DA6C5D}"/>
              </a:ext>
            </a:extLst>
          </p:cNvPr>
          <p:cNvSpPr/>
          <p:nvPr/>
        </p:nvSpPr>
        <p:spPr>
          <a:xfrm>
            <a:off x="0" y="1500188"/>
            <a:ext cx="357188" cy="500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6C42CC-59E7-4FF3-A3CD-E99B0403FD70}"/>
              </a:ext>
            </a:extLst>
          </p:cNvPr>
          <p:cNvSpPr/>
          <p:nvPr/>
        </p:nvSpPr>
        <p:spPr>
          <a:xfrm>
            <a:off x="3857625" y="1500188"/>
            <a:ext cx="357188" cy="500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44011-277A-4DB6-9F04-8CEC7834C498}"/>
              </a:ext>
            </a:extLst>
          </p:cNvPr>
          <p:cNvSpPr/>
          <p:nvPr/>
        </p:nvSpPr>
        <p:spPr>
          <a:xfrm>
            <a:off x="0" y="2071688"/>
            <a:ext cx="357188" cy="500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940DB2-9A80-455A-887F-96540ABFE9C2}"/>
              </a:ext>
            </a:extLst>
          </p:cNvPr>
          <p:cNvSpPr/>
          <p:nvPr/>
        </p:nvSpPr>
        <p:spPr>
          <a:xfrm>
            <a:off x="3857625" y="2071688"/>
            <a:ext cx="357188" cy="500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239C64-B8E9-4753-A77C-2E67862EB1C3}"/>
              </a:ext>
            </a:extLst>
          </p:cNvPr>
          <p:cNvSpPr/>
          <p:nvPr/>
        </p:nvSpPr>
        <p:spPr>
          <a:xfrm>
            <a:off x="0" y="2571750"/>
            <a:ext cx="357188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D38699-CA92-42F5-AAA6-C51C0238A979}"/>
              </a:ext>
            </a:extLst>
          </p:cNvPr>
          <p:cNvSpPr/>
          <p:nvPr/>
        </p:nvSpPr>
        <p:spPr>
          <a:xfrm>
            <a:off x="4929188" y="2571750"/>
            <a:ext cx="357187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7A610-CE7D-48F5-9266-618C05678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14688"/>
            <a:ext cx="8229600" cy="33575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2400" i="1" dirty="0"/>
              <a:t>“h”</a:t>
            </a:r>
            <a:r>
              <a:rPr lang="en-GB" altLang="ja-JP" sz="2400" dirty="0"/>
              <a:t> is enciphered using the </a:t>
            </a:r>
            <a:r>
              <a:rPr lang="en-GB" altLang="en-US" sz="2400" i="1" dirty="0"/>
              <a:t>“</a:t>
            </a:r>
            <a:r>
              <a:rPr lang="en-GB" altLang="ja-JP" sz="2400" i="1" dirty="0"/>
              <a:t>P</a:t>
            </a:r>
            <a:r>
              <a:rPr lang="en-GB" altLang="en-US" sz="2400" i="1" dirty="0"/>
              <a:t>”</a:t>
            </a:r>
            <a:r>
              <a:rPr lang="en-GB" altLang="ja-JP" sz="2400" dirty="0"/>
              <a:t> alphabet, giving </a:t>
            </a:r>
            <a:r>
              <a:rPr lang="en-GB" altLang="en-US" sz="2400" i="1" dirty="0"/>
              <a:t>“</a:t>
            </a:r>
            <a:r>
              <a:rPr lang="en-GB" altLang="ja-JP" sz="2400" i="1" dirty="0"/>
              <a:t>W</a:t>
            </a:r>
            <a:r>
              <a:rPr lang="en-GB" altLang="en-US" sz="2400" i="1" dirty="0"/>
              <a:t>”</a:t>
            </a:r>
            <a:endParaRPr lang="en-GB" altLang="ja-JP" sz="24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400" i="1" dirty="0"/>
              <a:t>“e”</a:t>
            </a:r>
            <a:r>
              <a:rPr lang="en-GB" altLang="ja-JP" sz="2400" dirty="0"/>
              <a:t> is enciphered using the </a:t>
            </a:r>
            <a:r>
              <a:rPr lang="en-GB" altLang="en-US" sz="2400" i="1" dirty="0"/>
              <a:t>“</a:t>
            </a:r>
            <a:r>
              <a:rPr lang="en-GB" altLang="ja-JP" sz="2400" i="1" dirty="0"/>
              <a:t>A</a:t>
            </a:r>
            <a:r>
              <a:rPr lang="en-GB" altLang="en-US" sz="2400" i="1" dirty="0"/>
              <a:t>”</a:t>
            </a:r>
            <a:r>
              <a:rPr lang="en-GB" altLang="ja-JP" sz="2400" dirty="0"/>
              <a:t> alphabet, giving </a:t>
            </a:r>
            <a:r>
              <a:rPr lang="en-GB" altLang="en-US" sz="2400" i="1" dirty="0"/>
              <a:t>“</a:t>
            </a:r>
            <a:r>
              <a:rPr lang="en-GB" altLang="ja-JP" sz="2400" i="1" dirty="0"/>
              <a:t>E</a:t>
            </a:r>
            <a:r>
              <a:rPr lang="en-GB" altLang="en-US" sz="2400" i="1" dirty="0"/>
              <a:t>”</a:t>
            </a:r>
            <a:endParaRPr lang="en-GB" altLang="ja-JP" sz="24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400" i="1" dirty="0"/>
              <a:t>“l”</a:t>
            </a:r>
            <a:r>
              <a:rPr lang="en-GB" altLang="ja-JP" sz="2400" dirty="0"/>
              <a:t> is enciphered using the </a:t>
            </a:r>
            <a:r>
              <a:rPr lang="en-GB" altLang="en-US" sz="2400" i="1" dirty="0"/>
              <a:t>“</a:t>
            </a:r>
            <a:r>
              <a:rPr lang="en-GB" altLang="ja-JP" sz="2400" i="1" dirty="0"/>
              <a:t>U</a:t>
            </a:r>
            <a:r>
              <a:rPr lang="en-GB" altLang="en-US" sz="2400" i="1" dirty="0"/>
              <a:t>”</a:t>
            </a:r>
            <a:r>
              <a:rPr lang="en-GB" altLang="ja-JP" sz="2400" dirty="0"/>
              <a:t> alphabet, giving </a:t>
            </a:r>
            <a:r>
              <a:rPr lang="en-GB" altLang="en-US" sz="2400" i="1" dirty="0"/>
              <a:t>“</a:t>
            </a:r>
            <a:r>
              <a:rPr lang="en-GB" altLang="ja-JP" sz="2400" i="1" dirty="0"/>
              <a:t>F</a:t>
            </a:r>
            <a:r>
              <a:rPr lang="en-GB" altLang="en-US" sz="2400" i="1" dirty="0"/>
              <a:t>”</a:t>
            </a:r>
            <a:endParaRPr lang="en-GB" altLang="ja-JP" sz="24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400" i="1" dirty="0"/>
              <a:t>“l”</a:t>
            </a:r>
            <a:r>
              <a:rPr lang="en-GB" altLang="ja-JP" sz="2400" dirty="0"/>
              <a:t> is enciphered using the </a:t>
            </a:r>
            <a:r>
              <a:rPr lang="en-GB" altLang="en-US" sz="2400" i="1" dirty="0"/>
              <a:t>“</a:t>
            </a:r>
            <a:r>
              <a:rPr lang="en-GB" altLang="ja-JP" sz="2400" i="1" dirty="0"/>
              <a:t>L</a:t>
            </a:r>
            <a:r>
              <a:rPr lang="en-GB" altLang="en-US" sz="2400" i="1" dirty="0"/>
              <a:t>”</a:t>
            </a:r>
            <a:r>
              <a:rPr lang="en-GB" altLang="ja-JP" sz="2400" dirty="0"/>
              <a:t> alphabet, giving </a:t>
            </a:r>
            <a:r>
              <a:rPr lang="en-GB" altLang="en-US" sz="2400" i="1" dirty="0"/>
              <a:t>“</a:t>
            </a:r>
            <a:r>
              <a:rPr lang="en-GB" altLang="ja-JP" sz="2400" i="1" dirty="0"/>
              <a:t>W</a:t>
            </a:r>
            <a:r>
              <a:rPr lang="en-GB" altLang="en-US" sz="2400" i="1" dirty="0"/>
              <a:t>”</a:t>
            </a:r>
            <a:endParaRPr lang="en-GB" altLang="ja-JP" sz="24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400" i="1" dirty="0"/>
              <a:t>“o”</a:t>
            </a:r>
            <a:r>
              <a:rPr lang="en-GB" altLang="ja-JP" sz="2400" dirty="0"/>
              <a:t> is enciphered using the </a:t>
            </a:r>
            <a:r>
              <a:rPr lang="en-GB" altLang="en-US" sz="2400" i="1" dirty="0"/>
              <a:t>“</a:t>
            </a:r>
            <a:r>
              <a:rPr lang="en-GB" altLang="ja-JP" sz="2400" i="1" dirty="0"/>
              <a:t>I</a:t>
            </a:r>
            <a:r>
              <a:rPr lang="en-GB" altLang="en-US" sz="2400" i="1" dirty="0"/>
              <a:t>”</a:t>
            </a:r>
            <a:r>
              <a:rPr lang="en-GB" altLang="ja-JP" sz="2400" dirty="0"/>
              <a:t> alphabet, giving </a:t>
            </a:r>
            <a:r>
              <a:rPr lang="en-GB" altLang="en-US" sz="2400" i="1" dirty="0"/>
              <a:t>“</a:t>
            </a:r>
            <a:r>
              <a:rPr lang="en-GB" altLang="ja-JP" sz="2400" i="1" dirty="0"/>
              <a:t>W</a:t>
            </a:r>
            <a:r>
              <a:rPr lang="en-GB" altLang="en-US" sz="2400" i="1" dirty="0"/>
              <a:t>”</a:t>
            </a:r>
            <a:endParaRPr lang="en-GB" altLang="ja-JP" sz="2400" dirty="0"/>
          </a:p>
          <a:p>
            <a:pPr eaLnBrk="1" hangingPunct="1">
              <a:lnSpc>
                <a:spcPct val="90000"/>
              </a:lnSpc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400" dirty="0"/>
              <a:t>ciphertext message: </a:t>
            </a: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WEFWW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C49C6-A8E5-43D9-9F2D-B73B12DFE4DA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086850" cy="3074990"/>
        </p:xfrm>
        <a:graphic>
          <a:graphicData uri="http://schemas.openxmlformats.org/drawingml/2006/table">
            <a:tbl>
              <a:tblPr/>
              <a:tblGrid>
                <a:gridCol w="350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08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4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922CAF5-4394-F47A-698C-A7E1F1C21AEF}"/>
              </a:ext>
            </a:extLst>
          </p:cNvPr>
          <p:cNvSpPr txBox="1"/>
          <p:nvPr/>
        </p:nvSpPr>
        <p:spPr>
          <a:xfrm>
            <a:off x="76200" y="6386810"/>
            <a:ext cx="1013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难怪的密码本也是要</a:t>
            </a:r>
            <a:r>
              <a:rPr lang="en-US" altLang="zh-CN" dirty="0"/>
              <a:t>plaintext</a:t>
            </a:r>
            <a:r>
              <a:rPr lang="zh-CN" altLang="en-US" dirty="0"/>
              <a:t>在上，</a:t>
            </a:r>
            <a:r>
              <a:rPr lang="en-US" altLang="zh-CN" dirty="0"/>
              <a:t>ciphertext</a:t>
            </a:r>
            <a:r>
              <a:rPr lang="zh-CN" altLang="en-US" dirty="0"/>
              <a:t>下，这里就不用切了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Content Placeholder 2">
            <a:extLst>
              <a:ext uri="{FF2B5EF4-FFF2-40B4-BE49-F238E27FC236}">
                <a16:creationId xmlns:a16="http://schemas.microsoft.com/office/drawing/2014/main" id="{AF201602-0016-4E09-AA11-13BE48182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0063"/>
            <a:ext cx="8229600" cy="5929312"/>
          </a:xfrm>
        </p:spPr>
        <p:txBody>
          <a:bodyPr/>
          <a:lstStyle/>
          <a:p>
            <a:pPr eaLnBrk="1" hangingPunct="1"/>
            <a:r>
              <a:rPr lang="en-GB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hello </a:t>
            </a:r>
            <a:r>
              <a:rPr lang="en-GB" altLang="en-US" sz="2800" dirty="0"/>
              <a:t>to ciphertext message: </a:t>
            </a:r>
            <a:r>
              <a:rPr lang="en-GB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WEFWW</a:t>
            </a:r>
          </a:p>
          <a:p>
            <a:pPr eaLnBrk="1" hangingPunct="1"/>
            <a:r>
              <a:rPr lang="en-GB" altLang="en-US" sz="2800" dirty="0"/>
              <a:t>Notice that, crucially, we have </a:t>
            </a:r>
          </a:p>
          <a:p>
            <a:pPr lvl="1" eaLnBrk="1" hangingPunct="1"/>
            <a:r>
              <a:rPr lang="en-GB" altLang="en-US" dirty="0">
                <a:highlight>
                  <a:srgbClr val="FFFF00"/>
                </a:highlight>
              </a:rPr>
              <a:t>(a) enciphered the two letters </a:t>
            </a:r>
            <a:r>
              <a:rPr lang="en-GB" altLang="en-US" i="1" dirty="0">
                <a:highlight>
                  <a:srgbClr val="FFFF00"/>
                </a:highlight>
              </a:rPr>
              <a:t>“l”</a:t>
            </a:r>
            <a:r>
              <a:rPr lang="en-GB" altLang="ja-JP" dirty="0">
                <a:highlight>
                  <a:srgbClr val="FFFF00"/>
                </a:highlight>
              </a:rPr>
              <a:t> to give different cipher letters </a:t>
            </a:r>
            <a:r>
              <a:rPr lang="en-GB" altLang="en-US" i="1" dirty="0">
                <a:highlight>
                  <a:srgbClr val="FFFF00"/>
                </a:highlight>
              </a:rPr>
              <a:t>“</a:t>
            </a:r>
            <a:r>
              <a:rPr lang="en-GB" altLang="ja-JP" i="1" dirty="0">
                <a:highlight>
                  <a:srgbClr val="FFFF00"/>
                </a:highlight>
              </a:rPr>
              <a:t>F</a:t>
            </a:r>
            <a:r>
              <a:rPr lang="en-GB" altLang="en-US" i="1" dirty="0">
                <a:highlight>
                  <a:srgbClr val="FFFF00"/>
                </a:highlight>
              </a:rPr>
              <a:t>”</a:t>
            </a:r>
            <a:r>
              <a:rPr lang="en-GB" altLang="ja-JP" dirty="0">
                <a:highlight>
                  <a:srgbClr val="FFFF00"/>
                </a:highlight>
              </a:rPr>
              <a:t> and </a:t>
            </a:r>
            <a:r>
              <a:rPr lang="en-GB" altLang="en-US" i="1" dirty="0">
                <a:highlight>
                  <a:srgbClr val="FFFF00"/>
                </a:highlight>
              </a:rPr>
              <a:t>“</a:t>
            </a:r>
            <a:r>
              <a:rPr lang="en-GB" altLang="ja-JP" i="1" dirty="0">
                <a:highlight>
                  <a:srgbClr val="FFFF00"/>
                </a:highlight>
              </a:rPr>
              <a:t>W</a:t>
            </a:r>
            <a:r>
              <a:rPr lang="en-GB" altLang="en-US" i="1" dirty="0">
                <a:highlight>
                  <a:srgbClr val="FFFF00"/>
                </a:highlight>
              </a:rPr>
              <a:t>”</a:t>
            </a:r>
            <a:r>
              <a:rPr lang="en-GB" altLang="ja-JP" dirty="0">
                <a:highlight>
                  <a:srgbClr val="FFFF00"/>
                </a:highlight>
              </a:rPr>
              <a:t>; </a:t>
            </a:r>
          </a:p>
          <a:p>
            <a:pPr lvl="1" eaLnBrk="1" hangingPunct="1"/>
            <a:r>
              <a:rPr lang="en-GB" altLang="en-US" dirty="0">
                <a:highlight>
                  <a:srgbClr val="FFFF00"/>
                </a:highlight>
              </a:rPr>
              <a:t>and, (b) enciphered different plaintext letters </a:t>
            </a:r>
            <a:r>
              <a:rPr lang="en-GB" altLang="en-US" i="1" dirty="0">
                <a:highlight>
                  <a:srgbClr val="FFFF00"/>
                </a:highlight>
              </a:rPr>
              <a:t>“h”</a:t>
            </a:r>
            <a:r>
              <a:rPr lang="en-GB" altLang="ja-JP" dirty="0">
                <a:highlight>
                  <a:srgbClr val="FFFF00"/>
                </a:highlight>
              </a:rPr>
              <a:t>, </a:t>
            </a:r>
            <a:r>
              <a:rPr lang="en-GB" altLang="en-US" i="1" dirty="0">
                <a:highlight>
                  <a:srgbClr val="FFFF00"/>
                </a:highlight>
              </a:rPr>
              <a:t>“</a:t>
            </a:r>
            <a:r>
              <a:rPr lang="en-GB" altLang="ja-JP" i="1" dirty="0">
                <a:highlight>
                  <a:srgbClr val="FFFF00"/>
                </a:highlight>
              </a:rPr>
              <a:t>l</a:t>
            </a:r>
            <a:r>
              <a:rPr lang="en-GB" altLang="en-US" i="1" dirty="0">
                <a:highlight>
                  <a:srgbClr val="FFFF00"/>
                </a:highlight>
              </a:rPr>
              <a:t>”</a:t>
            </a:r>
            <a:r>
              <a:rPr lang="en-GB" altLang="ja-JP" dirty="0">
                <a:highlight>
                  <a:srgbClr val="FFFF00"/>
                </a:highlight>
              </a:rPr>
              <a:t> and </a:t>
            </a:r>
            <a:r>
              <a:rPr lang="en-GB" altLang="en-US" i="1" dirty="0">
                <a:highlight>
                  <a:srgbClr val="FFFF00"/>
                </a:highlight>
              </a:rPr>
              <a:t>“</a:t>
            </a:r>
            <a:r>
              <a:rPr lang="en-GB" altLang="ja-JP" i="1" dirty="0">
                <a:highlight>
                  <a:srgbClr val="FFFF00"/>
                </a:highlight>
              </a:rPr>
              <a:t>o</a:t>
            </a:r>
            <a:r>
              <a:rPr lang="en-GB" altLang="en-US" i="1" dirty="0">
                <a:highlight>
                  <a:srgbClr val="FFFF00"/>
                </a:highlight>
              </a:rPr>
              <a:t>”</a:t>
            </a:r>
            <a:r>
              <a:rPr lang="en-GB" altLang="ja-JP" dirty="0">
                <a:highlight>
                  <a:srgbClr val="FFFF00"/>
                </a:highlight>
              </a:rPr>
              <a:t> to give the same ciphertext letter </a:t>
            </a:r>
            <a:r>
              <a:rPr lang="en-GB" altLang="en-US" i="1" dirty="0">
                <a:highlight>
                  <a:srgbClr val="FFFF00"/>
                </a:highlight>
              </a:rPr>
              <a:t>“</a:t>
            </a:r>
            <a:r>
              <a:rPr lang="en-GB" altLang="ja-JP" i="1" dirty="0">
                <a:highlight>
                  <a:srgbClr val="FFFF00"/>
                </a:highlight>
              </a:rPr>
              <a:t>W</a:t>
            </a:r>
            <a:r>
              <a:rPr lang="en-GB" altLang="en-US" i="1" dirty="0">
                <a:highlight>
                  <a:srgbClr val="FFFF00"/>
                </a:highlight>
              </a:rPr>
              <a:t>”</a:t>
            </a:r>
            <a:r>
              <a:rPr lang="en-GB" altLang="ja-JP" dirty="0">
                <a:highlight>
                  <a:srgbClr val="FFFF00"/>
                </a:highlight>
              </a:rPr>
              <a:t>. </a:t>
            </a:r>
          </a:p>
          <a:p>
            <a:pPr eaLnBrk="1" hangingPunct="1"/>
            <a:r>
              <a:rPr lang="en-GB" altLang="en-US" sz="2800" dirty="0"/>
              <a:t>Through use of multiple alphabets, the chart of letter frequencies is distorted, providing strong resistance to frequency analysis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Content Placeholder 2">
            <a:extLst>
              <a:ext uri="{FF2B5EF4-FFF2-40B4-BE49-F238E27FC236}">
                <a16:creationId xmlns:a16="http://schemas.microsoft.com/office/drawing/2014/main" id="{AAA2EBC5-120F-49CC-9314-77A4B6D71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71500"/>
            <a:ext cx="8229600" cy="5857875"/>
          </a:xfrm>
        </p:spPr>
        <p:txBody>
          <a:bodyPr/>
          <a:lstStyle/>
          <a:p>
            <a:pPr eaLnBrk="1" hangingPunct="1"/>
            <a:r>
              <a:rPr lang="en-GB" altLang="en-US" dirty="0"/>
              <a:t>Vigenère is more complicated to implement than single-alphabet substitution ciphers </a:t>
            </a:r>
          </a:p>
          <a:p>
            <a:pPr eaLnBrk="1" hangingPunct="1"/>
            <a:r>
              <a:rPr lang="en-GB" altLang="en-US" dirty="0"/>
              <a:t>This adds to the time taken to encipher and decipher messages</a:t>
            </a:r>
          </a:p>
          <a:p>
            <a:pPr eaLnBrk="1" hangingPunct="1"/>
            <a:r>
              <a:rPr lang="en-GB" altLang="en-US" dirty="0"/>
              <a:t>It becomes worth the time and </a:t>
            </a:r>
            <a:r>
              <a:rPr lang="en-GB" altLang="en-US" dirty="0">
                <a:highlight>
                  <a:srgbClr val="00FF00"/>
                </a:highlight>
              </a:rPr>
              <a:t>hassle</a:t>
            </a:r>
            <a:r>
              <a:rPr lang="zh-CN" altLang="en-US">
                <a:highlight>
                  <a:srgbClr val="00FF00"/>
                </a:highlight>
              </a:rPr>
              <a:t>（麻烦）</a:t>
            </a:r>
            <a:r>
              <a:rPr lang="en-GB" altLang="en-US" dirty="0"/>
              <a:t> if you know your enemy can decipher your simple substitution cipher messages</a:t>
            </a:r>
          </a:p>
          <a:p>
            <a:pPr eaLnBrk="1" hangingPunct="1"/>
            <a:r>
              <a:rPr lang="en-GB" altLang="en-US" dirty="0"/>
              <a:t>Can the Vigenère cipher be broken?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Content Placeholder 2">
            <a:extLst>
              <a:ext uri="{FF2B5EF4-FFF2-40B4-BE49-F238E27FC236}">
                <a16:creationId xmlns:a16="http://schemas.microsoft.com/office/drawing/2014/main" id="{436FCD4B-7603-499F-9DA4-1A81BE353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71500"/>
            <a:ext cx="8229600" cy="5857875"/>
          </a:xfrm>
        </p:spPr>
        <p:txBody>
          <a:bodyPr/>
          <a:lstStyle/>
          <a:p>
            <a:pPr eaLnBrk="1" hangingPunct="1"/>
            <a:r>
              <a:rPr lang="en-GB" altLang="en-US" sz="2800" dirty="0"/>
              <a:t>Vigenère was for 300 years considered undecipherable (1553-1863) </a:t>
            </a:r>
          </a:p>
          <a:p>
            <a:pPr eaLnBrk="1" hangingPunct="1"/>
            <a:r>
              <a:rPr lang="en-GB" altLang="en-US" sz="2800" dirty="0"/>
              <a:t>Primary weakness is that if the length of the codeword is known we can break each of the individual Caesar ciphers independently</a:t>
            </a:r>
          </a:p>
          <a:p>
            <a:pPr eaLnBrk="1" hangingPunct="1"/>
            <a:r>
              <a:rPr lang="en-GB" altLang="en-US" sz="2800" dirty="0"/>
              <a:t>1863 Friedrich </a:t>
            </a:r>
            <a:r>
              <a:rPr lang="en-GB" altLang="en-US" sz="2800" dirty="0" err="1"/>
              <a:t>Kasiski</a:t>
            </a:r>
            <a:r>
              <a:rPr lang="en-GB" altLang="en-US" sz="2800" dirty="0"/>
              <a:t> published his </a:t>
            </a:r>
            <a:r>
              <a:rPr lang="en-GB" altLang="en-US" sz="2800" dirty="0" err="1"/>
              <a:t>Kasiski</a:t>
            </a:r>
            <a:r>
              <a:rPr lang="en-GB" altLang="en-US" sz="2800" dirty="0"/>
              <a:t> Examination method</a:t>
            </a:r>
          </a:p>
          <a:p>
            <a:pPr lvl="1" eaLnBrk="1" hangingPunct="1"/>
            <a:r>
              <a:rPr lang="en-GB" altLang="en-US" sz="2400" dirty="0"/>
              <a:t>Estimates keyword length without plaintext knowledge or the keyword needing to be a recognisable word</a:t>
            </a:r>
          </a:p>
        </p:txBody>
      </p:sp>
      <p:sp>
        <p:nvSpPr>
          <p:cNvPr id="104451" name="TextBox 2">
            <a:extLst>
              <a:ext uri="{FF2B5EF4-FFF2-40B4-BE49-F238E27FC236}">
                <a16:creationId xmlns:a16="http://schemas.microsoft.com/office/drawing/2014/main" id="{065B0A72-5F46-4767-92DD-6D692A65F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56325"/>
            <a:ext cx="84963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100">
                <a:solidFill>
                  <a:srgbClr val="000000"/>
                </a:solidFill>
                <a:latin typeface="Comic Sans MS" panose="030F0702030302020204" pitchFamily="66" charset="0"/>
              </a:rPr>
              <a:t>Source: </a:t>
            </a:r>
            <a:r>
              <a:rPr lang="en-HK" altLang="en-US" sz="1100">
                <a:hlinkClick r:id="rId3"/>
              </a:rPr>
              <a:t>https://en.wikipedia.org/wiki/Vigen%C3%A8re_cipher</a:t>
            </a:r>
            <a:endParaRPr lang="en-US" altLang="en-US" sz="11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Content Placeholder 2">
            <a:extLst>
              <a:ext uri="{FF2B5EF4-FFF2-40B4-BE49-F238E27FC236}">
                <a16:creationId xmlns:a16="http://schemas.microsoft.com/office/drawing/2014/main" id="{3D8B7264-6047-491D-BED7-5801D6801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71500"/>
            <a:ext cx="8229600" cy="5857875"/>
          </a:xfrm>
        </p:spPr>
        <p:txBody>
          <a:bodyPr/>
          <a:lstStyle/>
          <a:p>
            <a:pPr eaLnBrk="1" hangingPunct="1"/>
            <a:r>
              <a:rPr lang="en-GB" altLang="en-US" sz="2800" dirty="0" err="1"/>
              <a:t>Kasiski</a:t>
            </a:r>
            <a:r>
              <a:rPr lang="en-GB" altLang="en-US" sz="2800" dirty="0"/>
              <a:t> notices that repeated words are by chance encrypted using same key letters</a:t>
            </a:r>
          </a:p>
          <a:p>
            <a:pPr eaLnBrk="1" hangingPunct="1"/>
            <a:r>
              <a:rPr lang="en-GB" altLang="en-US" sz="2800" dirty="0"/>
              <a:t>For keyword ABCD:</a:t>
            </a:r>
          </a:p>
          <a:p>
            <a:pPr eaLnBrk="1" hangingPunct="1"/>
            <a:endParaRPr lang="en-GB" altLang="en-US" sz="2800" dirty="0"/>
          </a:p>
          <a:p>
            <a:pPr eaLnBrk="1" hangingPunct="1"/>
            <a:endParaRPr lang="en-GB" altLang="en-US" sz="2800" dirty="0"/>
          </a:p>
          <a:p>
            <a:pPr eaLnBrk="1" hangingPunct="1"/>
            <a:r>
              <a:rPr lang="en-GB" altLang="en-US" sz="2800" dirty="0"/>
              <a:t>Repetition distance is 16 - key size is 16,8,4,2,1</a:t>
            </a:r>
          </a:p>
          <a:p>
            <a:pPr eaLnBrk="1" hangingPunct="1"/>
            <a:r>
              <a:rPr lang="en-GB" altLang="en-US" sz="2800" dirty="0"/>
              <a:t>If you find multiple repetitions then easier</a:t>
            </a:r>
          </a:p>
          <a:p>
            <a:pPr eaLnBrk="1" hangingPunct="1"/>
            <a:endParaRPr lang="en-GB" altLang="en-US" sz="2800" dirty="0"/>
          </a:p>
          <a:p>
            <a:pPr eaLnBrk="1" hangingPunct="1"/>
            <a:r>
              <a:rPr lang="en-GB" altLang="en-US" sz="2800" dirty="0"/>
              <a:t>VHVS is 18 (18,9,6,3,2,1) and QUCE is 30 (30,15,10,6,5,3,2,1)</a:t>
            </a:r>
          </a:p>
          <a:p>
            <a:pPr eaLnBrk="1" hangingPunct="1"/>
            <a:r>
              <a:rPr lang="en-GB" altLang="en-US" sz="2800" dirty="0"/>
              <a:t>Key size 6,3,2,1 (most probably 6)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044D54-6AEB-4AE1-BC04-BB478B1B9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137410"/>
            <a:ext cx="6705600" cy="923925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Key: ABCDABCDABCDABCDABCDABCDABCD </a:t>
            </a:r>
          </a:p>
          <a:p>
            <a:pPr algn="ctr">
              <a:defRPr/>
            </a:pP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Plaintext: </a:t>
            </a:r>
            <a:r>
              <a:rPr lang="en-US" altLang="en-US" sz="18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CRYPTO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ISSHORTFOR</a:t>
            </a:r>
            <a:r>
              <a:rPr lang="en-US" altLang="en-US" sz="18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CRYPTO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GRAPHY </a:t>
            </a:r>
          </a:p>
          <a:p>
            <a:pPr algn="ctr">
              <a:defRPr/>
            </a:pP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Ciphertext: </a:t>
            </a:r>
            <a:r>
              <a:rPr lang="en-US" altLang="en-US" sz="18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CSASTP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KVSIQUTGQU</a:t>
            </a:r>
            <a:r>
              <a:rPr lang="en-US" altLang="en-US" sz="18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CSASTP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IUAQJB</a:t>
            </a:r>
            <a:r>
              <a:rPr lang="en-US" altLang="en-US" sz="1050" dirty="0"/>
              <a:t> </a:t>
            </a:r>
            <a:endParaRPr lang="en-US" altLang="en-US" sz="4800" dirty="0"/>
          </a:p>
        </p:txBody>
      </p:sp>
      <p:sp>
        <p:nvSpPr>
          <p:cNvPr id="106500" name="Rectangle 2">
            <a:extLst>
              <a:ext uri="{FF2B5EF4-FFF2-40B4-BE49-F238E27FC236}">
                <a16:creationId xmlns:a16="http://schemas.microsoft.com/office/drawing/2014/main" id="{DC580125-3CD9-4930-AB80-8A9FADB0C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657725"/>
            <a:ext cx="8524875" cy="36988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Ciphertext: </a:t>
            </a:r>
            <a:r>
              <a:rPr lang="en-US" altLang="en-US" sz="1800" b="1" i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VHVS</a:t>
            </a: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en-US" sz="1800" b="1" i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QUCE</a:t>
            </a: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MRVBVBBB</a:t>
            </a:r>
            <a:r>
              <a:rPr lang="en-US" altLang="en-US" sz="1800" b="1" i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VHVS</a:t>
            </a: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URQGIBDUGRNICJ</a:t>
            </a:r>
            <a:r>
              <a:rPr lang="en-US" altLang="en-US" sz="1800" b="1" i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QUCE</a:t>
            </a: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RVUAXSSR</a:t>
            </a:r>
            <a:r>
              <a:rPr lang="en-US" altLang="en-US" sz="1800">
                <a:latin typeface="Comic Sans MS" panose="030F0702030302020204" pitchFamily="66" charset="0"/>
              </a:rPr>
              <a:t>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>
            <a:extLst>
              <a:ext uri="{FF2B5EF4-FFF2-40B4-BE49-F238E27FC236}">
                <a16:creationId xmlns:a16="http://schemas.microsoft.com/office/drawing/2014/main" id="{10D9C245-5F4A-455C-8FB5-E71B9F0ED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Enigma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E34A-1145-486E-8A77-5E6220C05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51435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Used by Germany in World War II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Last famous substitution cipher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Polyalphabetic substitution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To recover message receiver must have machine configured in same initial state as the sender</a:t>
            </a:r>
          </a:p>
        </p:txBody>
      </p:sp>
      <p:sp>
        <p:nvSpPr>
          <p:cNvPr id="108548" name="TextBox 3">
            <a:extLst>
              <a:ext uri="{FF2B5EF4-FFF2-40B4-BE49-F238E27FC236}">
                <a16:creationId xmlns:a16="http://schemas.microsoft.com/office/drawing/2014/main" id="{49EFA26E-C6C3-48F9-987A-732B20577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" y="6442075"/>
            <a:ext cx="84963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HK" altLang="en-US" sz="1100"/>
              <a:t>Credit</a:t>
            </a:r>
            <a:r>
              <a:rPr lang="en-HK" altLang="en-US" sz="1100">
                <a:hlinkClick r:id="rId3"/>
              </a:rPr>
              <a:t>: https://brilliant.org/wiki/enigma-machine/</a:t>
            </a:r>
            <a:endParaRPr lang="en-US" altLang="en-US" sz="11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D9C64E-2E6E-4859-9DF2-B5E218662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9638"/>
            <a:ext cx="523875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>
            <a:extLst>
              <a:ext uri="{FF2B5EF4-FFF2-40B4-BE49-F238E27FC236}">
                <a16:creationId xmlns:a16="http://schemas.microsoft.com/office/drawing/2014/main" id="{C897BBAC-809A-4750-B744-0CAACFFD2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Enigma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FF86F-BEB5-4E38-8082-6F70467BA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51435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Sender and receiver used monthly code books to configure machine for specific day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Plugboard (up to 10 pair swops)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Letter swop, if codebook said A/L connect these by wire causing A input to be seen as L, and L as A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Rotors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Choose 3 of 5 rotors in specified order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Set initial letter of each rotor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endParaRPr lang="en-GB" dirty="0"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409638-FE99-4F99-BB18-C6B1F8922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170363"/>
            <a:ext cx="3698875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21E5BF-917A-4506-B1C2-751A9DA98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1273175"/>
            <a:ext cx="2667000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79A453-75F1-4A07-A6D6-E8C5DB44A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1165225"/>
            <a:ext cx="3384550" cy="274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>
            <a:extLst>
              <a:ext uri="{FF2B5EF4-FFF2-40B4-BE49-F238E27FC236}">
                <a16:creationId xmlns:a16="http://schemas.microsoft.com/office/drawing/2014/main" id="{13C0FE62-628D-4247-8482-9372D831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Enigma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788C9-A522-4ACC-AB05-CD48DB13E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5143500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This mean the machine has many states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Approximately 2</a:t>
            </a:r>
            <a:r>
              <a:rPr lang="en-GB" baseline="30000" dirty="0">
                <a:ea typeface="+mn-ea"/>
              </a:rPr>
              <a:t>67</a:t>
            </a:r>
            <a:r>
              <a:rPr lang="en-GB" dirty="0">
                <a:ea typeface="+mn-ea"/>
              </a:rPr>
              <a:t> or 160 x 10</a:t>
            </a:r>
            <a:r>
              <a:rPr lang="en-GB" baseline="30000" dirty="0">
                <a:ea typeface="+mn-ea"/>
              </a:rPr>
              <a:t>18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Cryptanalysis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One feature (turned weakness) was a plaintext cannot encrypt to itself. So this gives clue as to what the message is not.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Used cribs (known plaintext to eliminate states)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Weather report, “nothing to report”, message sign off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State then calculated through search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Bombe machines (each emulating 36 Enigmas)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Footer Placeholder 3">
            <a:extLst>
              <a:ext uri="{FF2B5EF4-FFF2-40B4-BE49-F238E27FC236}">
                <a16:creationId xmlns:a16="http://schemas.microsoft.com/office/drawing/2014/main" id="{BFAAB574-5313-45A4-96A9-DF2E492A67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3ADF95CC-A087-4731-9FE1-48464647761B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5135762B-E83C-4A2E-8069-7A3368376B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 sz="4000">
                <a:latin typeface="Calibri" panose="020F0502020204030204" pitchFamily="34" charset="0"/>
              </a:rPr>
              <a:t>One-time Pad Encryption</a:t>
            </a:r>
          </a:p>
        </p:txBody>
      </p:sp>
      <p:sp>
        <p:nvSpPr>
          <p:cNvPr id="114692" name="Rectangle 5">
            <a:extLst>
              <a:ext uri="{FF2B5EF4-FFF2-40B4-BE49-F238E27FC236}">
                <a16:creationId xmlns:a16="http://schemas.microsoft.com/office/drawing/2014/main" id="{0B2E8512-DD13-4B77-9513-D53F6F3B0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" y="2286000"/>
            <a:ext cx="81819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ndale Mono" pitchFamily="-84" charset="0"/>
              </a:rPr>
              <a:t>We use ASCII to represent the text (shown as hexadecimal numbers)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ym typeface="Symbol" panose="05050102010706020507" pitchFamily="18" charset="2"/>
              </a:rPr>
              <a:t>eXclusive OR () binary operation (11=0; 10=1; 00=0)</a:t>
            </a:r>
            <a:endParaRPr lang="en-US" altLang="en-US" sz="2000">
              <a:latin typeface="Andale Mono" pitchFamily="-84" charset="0"/>
            </a:endParaRPr>
          </a:p>
        </p:txBody>
      </p:sp>
      <p:graphicFrame>
        <p:nvGraphicFramePr>
          <p:cNvPr id="154820" name="Group 196">
            <a:extLst>
              <a:ext uri="{FF2B5EF4-FFF2-40B4-BE49-F238E27FC236}">
                <a16:creationId xmlns:a16="http://schemas.microsoft.com/office/drawing/2014/main" id="{0232FF83-56B2-40A9-B897-0F0EF4863F59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3206750"/>
          <a:ext cx="6553200" cy="1117600"/>
        </p:xfrm>
        <a:graphic>
          <a:graphicData uri="http://schemas.openxmlformats.org/drawingml/2006/table">
            <a:tbl>
              <a:tblPr/>
              <a:tblGrid>
                <a:gridCol w="655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30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h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l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l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o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a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l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i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68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65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6F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69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63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65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4937" name="Group 313">
            <a:extLst>
              <a:ext uri="{FF2B5EF4-FFF2-40B4-BE49-F238E27FC236}">
                <a16:creationId xmlns:a16="http://schemas.microsoft.com/office/drawing/2014/main" id="{6E400CEC-81AC-46EB-9BAC-2C0ED5B1BEAD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4181475"/>
          <a:ext cx="6553200" cy="1762125"/>
        </p:xfrm>
        <a:graphic>
          <a:graphicData uri="http://schemas.openxmlformats.org/drawingml/2006/table">
            <a:tbl>
              <a:tblPr/>
              <a:tblGrid>
                <a:gridCol w="655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FF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0A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B2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5D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C7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C3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EE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22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3F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68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97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6F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DE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31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A8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A2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82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4B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5C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0D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4745" name="Rectangle 314">
            <a:extLst>
              <a:ext uri="{FF2B5EF4-FFF2-40B4-BE49-F238E27FC236}">
                <a16:creationId xmlns:a16="http://schemas.microsoft.com/office/drawing/2014/main" id="{44FBBA81-7129-4DF3-AC34-46B3BED28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219200"/>
            <a:ext cx="60388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3333CC"/>
                </a:solidFill>
              </a:rPr>
              <a:t>Encryption:</a:t>
            </a:r>
            <a:r>
              <a:rPr lang="en-US" altLang="en-US" sz="2400">
                <a:solidFill>
                  <a:srgbClr val="FF0000"/>
                </a:solidFill>
              </a:rPr>
              <a:t> Plaintext </a:t>
            </a:r>
            <a:r>
              <a:rPr lang="en-US" altLang="en-US" sz="2400">
                <a:solidFill>
                  <a:srgbClr val="FF0000"/>
                </a:solidFill>
                <a:sym typeface="Symbol" panose="05050102010706020507" pitchFamily="18" charset="2"/>
              </a:rPr>
              <a:t> Key = Ciphertext</a:t>
            </a:r>
            <a:endParaRPr lang="en-US" altLang="en-US" sz="2400">
              <a:solidFill>
                <a:srgbClr val="000000"/>
              </a:solidFill>
              <a:sym typeface="Symbol" panose="05050102010706020507" pitchFamily="18" charset="2"/>
            </a:endParaRPr>
          </a:p>
        </p:txBody>
      </p:sp>
      <p:sp>
        <p:nvSpPr>
          <p:cNvPr id="114746" name="Line 317">
            <a:extLst>
              <a:ext uri="{FF2B5EF4-FFF2-40B4-BE49-F238E27FC236}">
                <a16:creationId xmlns:a16="http://schemas.microsoft.com/office/drawing/2014/main" id="{0818E3B7-A350-4A82-98AD-A1E053A865B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4714875"/>
            <a:ext cx="662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14747" name="Rectangle 319">
            <a:extLst>
              <a:ext uri="{FF2B5EF4-FFF2-40B4-BE49-F238E27FC236}">
                <a16:creationId xmlns:a16="http://schemas.microsoft.com/office/drawing/2014/main" id="{1D3230E3-D56A-47FA-91CB-9D17B1B9C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" y="3740150"/>
            <a:ext cx="15525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Plaintext:</a:t>
            </a:r>
          </a:p>
        </p:txBody>
      </p:sp>
      <p:sp>
        <p:nvSpPr>
          <p:cNvPr id="114748" name="Rectangle 320">
            <a:extLst>
              <a:ext uri="{FF2B5EF4-FFF2-40B4-BE49-F238E27FC236}">
                <a16:creationId xmlns:a16="http://schemas.microsoft.com/office/drawing/2014/main" id="{CAAC7D64-65DC-42C7-A6A1-7F350073E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4213225"/>
            <a:ext cx="7874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Key:</a:t>
            </a:r>
          </a:p>
        </p:txBody>
      </p:sp>
      <p:sp>
        <p:nvSpPr>
          <p:cNvPr id="114749" name="Rectangle 321">
            <a:extLst>
              <a:ext uri="{FF2B5EF4-FFF2-40B4-BE49-F238E27FC236}">
                <a16:creationId xmlns:a16="http://schemas.microsoft.com/office/drawing/2014/main" id="{7EAF57D6-70FD-4679-8E10-31ABE0E0B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730750"/>
            <a:ext cx="183038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Ciphertext: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Footer Placeholder 3">
            <a:extLst>
              <a:ext uri="{FF2B5EF4-FFF2-40B4-BE49-F238E27FC236}">
                <a16:creationId xmlns:a16="http://schemas.microsoft.com/office/drawing/2014/main" id="{3D595EE1-C49A-492A-B351-01D49DB87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419FDA65-945B-4CB9-B4FB-7A48203B83D5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17125" name="Group 5">
            <a:extLst>
              <a:ext uri="{FF2B5EF4-FFF2-40B4-BE49-F238E27FC236}">
                <a16:creationId xmlns:a16="http://schemas.microsoft.com/office/drawing/2014/main" id="{6B5FE1D1-AE52-403A-97E2-3C2B97FE6482}"/>
              </a:ext>
            </a:extLst>
          </p:cNvPr>
          <p:cNvGraphicFramePr>
            <a:graphicFrameLocks noGrp="1"/>
          </p:cNvGraphicFramePr>
          <p:nvPr/>
        </p:nvGraphicFramePr>
        <p:xfrm>
          <a:off x="2157413" y="1981200"/>
          <a:ext cx="6553200" cy="1117600"/>
        </p:xfrm>
        <a:graphic>
          <a:graphicData uri="http://schemas.openxmlformats.org/drawingml/2006/table">
            <a:tbl>
              <a:tblPr/>
              <a:tblGrid>
                <a:gridCol w="655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302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97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6F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DE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31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A8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A2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82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4B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5C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0D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17168" name="Group 48">
            <a:extLst>
              <a:ext uri="{FF2B5EF4-FFF2-40B4-BE49-F238E27FC236}">
                <a16:creationId xmlns:a16="http://schemas.microsoft.com/office/drawing/2014/main" id="{057E791C-E81B-4C45-8087-FF18FF643225}"/>
              </a:ext>
            </a:extLst>
          </p:cNvPr>
          <p:cNvGraphicFramePr>
            <a:graphicFrameLocks noGrp="1"/>
          </p:cNvGraphicFramePr>
          <p:nvPr/>
        </p:nvGraphicFramePr>
        <p:xfrm>
          <a:off x="2157413" y="2962275"/>
          <a:ext cx="6553200" cy="1762125"/>
        </p:xfrm>
        <a:graphic>
          <a:graphicData uri="http://schemas.openxmlformats.org/drawingml/2006/table">
            <a:tbl>
              <a:tblPr/>
              <a:tblGrid>
                <a:gridCol w="655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87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FF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0A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B2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5D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C7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C3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EE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22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3F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68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68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65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6F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69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63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65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h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l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l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o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a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l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i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6791" name="Rectangle 101">
            <a:extLst>
              <a:ext uri="{FF2B5EF4-FFF2-40B4-BE49-F238E27FC236}">
                <a16:creationId xmlns:a16="http://schemas.microsoft.com/office/drawing/2014/main" id="{9370C1BE-9378-494B-88B2-697EEB3D9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1311275"/>
            <a:ext cx="607853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3333CC"/>
                </a:solidFill>
              </a:rPr>
              <a:t>Decryption:</a:t>
            </a:r>
            <a:r>
              <a:rPr lang="en-US" altLang="en-US" sz="2400">
                <a:solidFill>
                  <a:srgbClr val="FF0000"/>
                </a:solidFill>
              </a:rPr>
              <a:t> Ciphertext </a:t>
            </a:r>
            <a:r>
              <a:rPr lang="en-US" altLang="en-US" sz="2400">
                <a:solidFill>
                  <a:srgbClr val="FF0000"/>
                </a:solidFill>
                <a:sym typeface="Symbol" panose="05050102010706020507" pitchFamily="18" charset="2"/>
              </a:rPr>
              <a:t> Key = Plaintext</a:t>
            </a:r>
            <a:endParaRPr lang="en-US" altLang="en-US" sz="2400">
              <a:solidFill>
                <a:srgbClr val="000000"/>
              </a:solidFill>
              <a:sym typeface="Symbol" panose="05050102010706020507" pitchFamily="18" charset="2"/>
            </a:endParaRPr>
          </a:p>
        </p:txBody>
      </p:sp>
      <p:sp>
        <p:nvSpPr>
          <p:cNvPr id="116792" name="Line 102">
            <a:extLst>
              <a:ext uri="{FF2B5EF4-FFF2-40B4-BE49-F238E27FC236}">
                <a16:creationId xmlns:a16="http://schemas.microsoft.com/office/drawing/2014/main" id="{DEF77493-05D3-4AC7-9BE4-91A8073570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57413" y="3495675"/>
            <a:ext cx="662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16793" name="Rectangle 103">
            <a:extLst>
              <a:ext uri="{FF2B5EF4-FFF2-40B4-BE49-F238E27FC236}">
                <a16:creationId xmlns:a16="http://schemas.microsoft.com/office/drawing/2014/main" id="{239E6A22-1DF0-4531-922A-8568BA23A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3" y="2520950"/>
            <a:ext cx="183038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Ciphertext:</a:t>
            </a:r>
          </a:p>
        </p:txBody>
      </p:sp>
      <p:sp>
        <p:nvSpPr>
          <p:cNvPr id="116794" name="Rectangle 104">
            <a:extLst>
              <a:ext uri="{FF2B5EF4-FFF2-40B4-BE49-F238E27FC236}">
                <a16:creationId xmlns:a16="http://schemas.microsoft.com/office/drawing/2014/main" id="{89FA6CE0-A644-4155-9F90-9FB1B3F63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9213" y="2994025"/>
            <a:ext cx="7874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Key:</a:t>
            </a:r>
          </a:p>
        </p:txBody>
      </p:sp>
      <p:sp>
        <p:nvSpPr>
          <p:cNvPr id="116795" name="Rectangle 105">
            <a:extLst>
              <a:ext uri="{FF2B5EF4-FFF2-40B4-BE49-F238E27FC236}">
                <a16:creationId xmlns:a16="http://schemas.microsoft.com/office/drawing/2014/main" id="{FE485B7F-F4B0-4010-95A4-0688D6F0B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638" y="3511550"/>
            <a:ext cx="15525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Plaintext: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55CD3DA8-3BFD-465E-89F6-2E30DAE2C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953000"/>
            <a:ext cx="8077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buClr>
                <a:srgbClr val="3333CC"/>
              </a:buClr>
              <a:buSzPct val="75000"/>
              <a:buFont typeface="Wingdings" pitchFamily="2" charset="2"/>
              <a:buChar char="q"/>
              <a:defRPr/>
            </a:pPr>
            <a:r>
              <a:rPr lang="en-US" kern="0">
                <a:solidFill>
                  <a:srgbClr val="000000"/>
                </a:solidFill>
                <a:latin typeface="Calibri" pitchFamily="34" charset="0"/>
              </a:rPr>
              <a:t>Pad must be random, </a:t>
            </a:r>
            <a:r>
              <a:rPr lang="en-US" b="1" kern="0">
                <a:solidFill>
                  <a:srgbClr val="FF0000"/>
                </a:solidFill>
                <a:latin typeface="Calibri" pitchFamily="34" charset="0"/>
              </a:rPr>
              <a:t>used only once</a:t>
            </a:r>
          </a:p>
          <a:p>
            <a:pPr marL="342900" indent="-342900" eaLnBrk="1" hangingPunct="1">
              <a:buClr>
                <a:srgbClr val="3333CC"/>
              </a:buClr>
              <a:buSzPct val="75000"/>
              <a:buFont typeface="Wingdings" pitchFamily="2" charset="2"/>
              <a:buChar char="q"/>
              <a:defRPr/>
            </a:pPr>
            <a:r>
              <a:rPr lang="en-US" kern="0">
                <a:solidFill>
                  <a:srgbClr val="000000"/>
                </a:solidFill>
                <a:latin typeface="Calibri" pitchFamily="34" charset="0"/>
              </a:rPr>
              <a:t>Pad has the same size as message</a:t>
            </a:r>
            <a:endParaRPr lang="en-US" kern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16797" name="Rectangle 2">
            <a:extLst>
              <a:ext uri="{FF2B5EF4-FFF2-40B4-BE49-F238E27FC236}">
                <a16:creationId xmlns:a16="http://schemas.microsoft.com/office/drawing/2014/main" id="{5613A7AB-DBCC-431B-8109-763389E359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 sz="4000">
                <a:latin typeface="Calibri" panose="020F0502020204030204" pitchFamily="34" charset="0"/>
              </a:rPr>
              <a:t>One-time Pad Decryption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3">
            <a:extLst>
              <a:ext uri="{FF2B5EF4-FFF2-40B4-BE49-F238E27FC236}">
                <a16:creationId xmlns:a16="http://schemas.microsoft.com/office/drawing/2014/main" id="{A2684068-AA15-46B6-A50B-E47F6D992F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A42A0AB9-9811-46FE-9378-9CC0F73275A7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948DA743-5D48-4939-8819-61E785A79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990600"/>
          </a:xfrm>
        </p:spPr>
        <p:txBody>
          <a:bodyPr/>
          <a:lstStyle/>
          <a:p>
            <a:pPr eaLnBrk="1" hangingPunct="1"/>
            <a:r>
              <a:rPr lang="en-US" altLang="en-US"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 – a brief introduction</a:t>
            </a:r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FAC267CB-8F1D-4F45-8BB8-8CE321E9E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772400" cy="44958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b="1" dirty="0">
                <a:solidFill>
                  <a:schemeClr val="accent2"/>
                </a:solidFill>
                <a:latin typeface="Calibri" panose="020F0502020204030204" pitchFamily="34" charset="0"/>
              </a:rPr>
              <a:t>Cryptology </a:t>
            </a:r>
            <a:r>
              <a:rPr lang="en-US" altLang="en-US" sz="2400" dirty="0">
                <a:latin typeface="Calibri" panose="020F0502020204030204" pitchFamily="34" charset="0"/>
                <a:sym typeface="Symbol" panose="05050102010706020507" pitchFamily="18" charset="2"/>
              </a:rPr>
              <a:t></a:t>
            </a:r>
            <a:r>
              <a:rPr lang="en-US" altLang="en-US" sz="2400" dirty="0">
                <a:latin typeface="Calibri" panose="020F0502020204030204" pitchFamily="34" charset="0"/>
              </a:rPr>
              <a:t> The art and science of making and breaking </a:t>
            </a:r>
            <a:r>
              <a:rPr lang="ja-JP" altLang="en-US" sz="2400" dirty="0">
                <a:latin typeface="Calibri" panose="020F0502020204030204" pitchFamily="34" charset="0"/>
              </a:rPr>
              <a:t>“</a:t>
            </a:r>
            <a:r>
              <a:rPr lang="en-US" altLang="ja-JP" sz="2400" dirty="0">
                <a:latin typeface="Calibri" panose="020F0502020204030204" pitchFamily="34" charset="0"/>
              </a:rPr>
              <a:t>secret codes</a:t>
            </a:r>
            <a:r>
              <a:rPr lang="ja-JP" altLang="en-US" sz="2400" dirty="0">
                <a:latin typeface="Calibri" panose="020F0502020204030204" pitchFamily="34" charset="0"/>
              </a:rPr>
              <a:t>”</a:t>
            </a:r>
            <a:endParaRPr lang="en-US" altLang="ja-JP" sz="2400" dirty="0">
              <a:latin typeface="Calibri" panose="020F050202020403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en-US" sz="2400" b="1" dirty="0">
                <a:solidFill>
                  <a:schemeClr val="accent2"/>
                </a:solidFill>
                <a:latin typeface="Calibri" panose="020F0502020204030204" pitchFamily="34" charset="0"/>
              </a:rPr>
              <a:t>Cryptography</a:t>
            </a:r>
            <a:r>
              <a:rPr lang="en-US" altLang="en-US" sz="2400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sym typeface="Symbol" panose="05050102010706020507" pitchFamily="18" charset="2"/>
              </a:rPr>
              <a:t></a:t>
            </a:r>
            <a:r>
              <a:rPr lang="en-US" altLang="en-US" sz="2400" dirty="0">
                <a:latin typeface="Calibri" panose="020F0502020204030204" pitchFamily="34" charset="0"/>
              </a:rPr>
              <a:t> making </a:t>
            </a:r>
            <a:r>
              <a:rPr lang="ja-JP" altLang="en-US" sz="2400" dirty="0">
                <a:latin typeface="Calibri" panose="020F0502020204030204" pitchFamily="34" charset="0"/>
              </a:rPr>
              <a:t>“</a:t>
            </a:r>
            <a:r>
              <a:rPr lang="en-US" altLang="ja-JP" sz="2400" dirty="0">
                <a:latin typeface="Calibri" panose="020F0502020204030204" pitchFamily="34" charset="0"/>
              </a:rPr>
              <a:t>secret codes</a:t>
            </a:r>
            <a:r>
              <a:rPr lang="ja-JP" altLang="en-US" sz="2400" dirty="0">
                <a:latin typeface="Calibri" panose="020F0502020204030204" pitchFamily="34" charset="0"/>
              </a:rPr>
              <a:t>”</a:t>
            </a:r>
            <a:endParaRPr lang="en-US" altLang="ja-JP" sz="2400" dirty="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 err="1">
                <a:latin typeface="Calibri" panose="020F0502020204030204" pitchFamily="34" charset="0"/>
                <a:sym typeface="Symbol" panose="05050102010706020507" pitchFamily="18" charset="2"/>
              </a:rPr>
              <a:t>ychrpyaprtgo</a:t>
            </a:r>
            <a:endParaRPr lang="en-US" altLang="en-US" sz="2000" dirty="0">
              <a:latin typeface="Calibri" panose="020F0502020204030204" pitchFamily="34" charset="0"/>
              <a:sym typeface="Symbol" panose="05050102010706020507" pitchFamily="18" charset="2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>
                <a:latin typeface="Calibri" panose="020F0502020204030204" pitchFamily="34" charset="0"/>
              </a:rPr>
              <a:t>C = M </a:t>
            </a:r>
            <a:r>
              <a:rPr lang="en-US" altLang="en-US" sz="2000" dirty="0">
                <a:latin typeface="Calibri" panose="020F0502020204030204" pitchFamily="34" charset="0"/>
                <a:sym typeface="Symbol" panose="05050102010706020507" pitchFamily="18" charset="2"/>
              </a:rPr>
              <a:t> K</a:t>
            </a:r>
            <a:endParaRPr lang="en-US" altLang="en-US" sz="2000" dirty="0">
              <a:latin typeface="Calibri" panose="020F050202020403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en-US" sz="2400" b="1" dirty="0">
                <a:solidFill>
                  <a:schemeClr val="accent2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Cryptanalysis</a:t>
            </a:r>
            <a:r>
              <a:rPr lang="en-US" altLang="en-US" sz="2400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sym typeface="Symbol" panose="05050102010706020507" pitchFamily="18" charset="2"/>
              </a:rPr>
              <a:t></a:t>
            </a:r>
            <a:r>
              <a:rPr lang="en-US" altLang="en-US" sz="2400" dirty="0">
                <a:latin typeface="Calibri" panose="020F0502020204030204" pitchFamily="34" charset="0"/>
              </a:rPr>
              <a:t> breaking </a:t>
            </a:r>
            <a:r>
              <a:rPr lang="ja-JP" altLang="en-US" sz="2400" dirty="0">
                <a:latin typeface="Calibri" panose="020F0502020204030204" pitchFamily="34" charset="0"/>
              </a:rPr>
              <a:t>“</a:t>
            </a:r>
            <a:r>
              <a:rPr lang="en-US" altLang="ja-JP" sz="2400" dirty="0">
                <a:latin typeface="Calibri" panose="020F0502020204030204" pitchFamily="34" charset="0"/>
              </a:rPr>
              <a:t>secret codes</a:t>
            </a:r>
            <a:r>
              <a:rPr lang="ja-JP" altLang="en-US" sz="2400" dirty="0">
                <a:latin typeface="Calibri" panose="020F0502020204030204" pitchFamily="34" charset="0"/>
              </a:rPr>
              <a:t>”</a:t>
            </a:r>
            <a:endParaRPr lang="en-US" altLang="ja-JP" sz="2400" dirty="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 err="1">
                <a:latin typeface="Calibri" panose="020F0502020204030204" pitchFamily="34" charset="0"/>
              </a:rPr>
              <a:t>ychrpyaprtgo</a:t>
            </a:r>
            <a:r>
              <a:rPr lang="en-US" altLang="en-US" sz="2000" dirty="0">
                <a:latin typeface="Calibri" panose="020F0502020204030204" pitchFamily="34" charset="0"/>
              </a:rPr>
              <a:t> is cracked to ______________,</a:t>
            </a:r>
            <a:r>
              <a:rPr lang="en-US" altLang="en-US" sz="2000" dirty="0">
                <a:highlight>
                  <a:srgbClr val="00FF00"/>
                </a:highlight>
                <a:latin typeface="Calibri" panose="020F0502020204030204" pitchFamily="34" charset="0"/>
              </a:rPr>
              <a:t> QED</a:t>
            </a:r>
            <a:r>
              <a:rPr lang="en-US" altLang="en-US" sz="2000" dirty="0">
                <a:latin typeface="Calibri" panose="020F0502020204030204" pitchFamily="34" charset="0"/>
              </a:rPr>
              <a:t>.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b="1" dirty="0">
                <a:solidFill>
                  <a:schemeClr val="accent2"/>
                </a:solidFill>
                <a:latin typeface="Calibri" panose="020F0502020204030204" pitchFamily="34" charset="0"/>
              </a:rPr>
              <a:t>Crypto</a:t>
            </a:r>
            <a:r>
              <a:rPr lang="en-US" altLang="en-US" sz="2400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sym typeface="Symbol" panose="05050102010706020507" pitchFamily="18" charset="2"/>
              </a:rPr>
              <a:t></a:t>
            </a:r>
            <a:r>
              <a:rPr lang="en-US" altLang="en-US" sz="2400" dirty="0">
                <a:latin typeface="Calibri" panose="020F0502020204030204" pitchFamily="34" charset="0"/>
              </a:rPr>
              <a:t> all of the above (and </a:t>
            </a:r>
            <a:r>
              <a:rPr lang="en-US" altLang="en-US" sz="2400" dirty="0">
                <a:solidFill>
                  <a:srgbClr val="B73223"/>
                </a:solidFill>
                <a:latin typeface="Calibri" panose="020F0502020204030204" pitchFamily="34" charset="0"/>
              </a:rPr>
              <a:t>more</a:t>
            </a:r>
            <a:r>
              <a:rPr lang="en-US" altLang="en-US" sz="2400" dirty="0">
                <a:latin typeface="Calibri" panose="020F0502020204030204" pitchFamily="34" charset="0"/>
              </a:rPr>
              <a:t>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>
                <a:solidFill>
                  <a:srgbClr val="B73223"/>
                </a:solidFill>
                <a:latin typeface="Calibri" panose="020F0502020204030204" pitchFamily="34" charset="0"/>
              </a:rPr>
              <a:t>More</a:t>
            </a:r>
            <a:r>
              <a:rPr lang="en-US" altLang="en-US" sz="2000" dirty="0">
                <a:latin typeface="Calibri" panose="020F0502020204030204" pitchFamily="34" charset="0"/>
              </a:rPr>
              <a:t> on non-repudiation (signature), authentication, identification, zero-knowledge, commitment, and </a:t>
            </a:r>
            <a:r>
              <a:rPr lang="en-US" altLang="en-US" sz="2000" dirty="0">
                <a:solidFill>
                  <a:srgbClr val="B73223"/>
                </a:solidFill>
                <a:latin typeface="Calibri" panose="020F0502020204030204" pitchFamily="34" charset="0"/>
              </a:rPr>
              <a:t>more</a:t>
            </a:r>
            <a:r>
              <a:rPr lang="en-US" altLang="en-US" sz="2000" dirty="0">
                <a:latin typeface="Calibri" panose="020F0502020204030204" pitchFamily="34" charset="0"/>
              </a:rPr>
              <a:t>…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>
                <a:latin typeface="Calibri" panose="020F0502020204030204" pitchFamily="34" charset="0"/>
              </a:rPr>
              <a:t>Any reference books?... </a:t>
            </a:r>
            <a:r>
              <a:rPr lang="en-US" altLang="en-US" sz="1600" dirty="0">
                <a:highlight>
                  <a:srgbClr val="FFFF00"/>
                </a:highlight>
                <a:latin typeface="Calibri" panose="020F0502020204030204" pitchFamily="34" charset="0"/>
              </a:rPr>
              <a:t>Bruce Schneier’</a:t>
            </a:r>
            <a:r>
              <a:rPr lang="en-US" altLang="ja-JP" sz="1600" dirty="0">
                <a:highlight>
                  <a:srgbClr val="FFFF00"/>
                </a:highlight>
                <a:latin typeface="Calibri" panose="020F0502020204030204" pitchFamily="34" charset="0"/>
              </a:rPr>
              <a:t>s Applied Cryptography, </a:t>
            </a:r>
            <a:r>
              <a:rPr lang="en-US" altLang="ja-JP" sz="1600" dirty="0">
                <a:latin typeface="Calibri" panose="020F0502020204030204" pitchFamily="34" charset="0"/>
              </a:rPr>
              <a:t>Handbook of Applied Cryptography, </a:t>
            </a:r>
            <a:r>
              <a:rPr lang="en-US" altLang="ja-JP" sz="1600" dirty="0">
                <a:highlight>
                  <a:srgbClr val="FFFF00"/>
                </a:highlight>
                <a:latin typeface="Calibri" panose="020F0502020204030204" pitchFamily="34" charset="0"/>
              </a:rPr>
              <a:t>Introduction to Modern Cryptography</a:t>
            </a:r>
            <a:endParaRPr lang="en-US" altLang="en-US" sz="2000" dirty="0">
              <a:highlight>
                <a:srgbClr val="FFFF00"/>
              </a:highlight>
              <a:latin typeface="Calibri" panose="020F050202020403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8200093-A173-27A6-D2C5-B0B1F64E176F}"/>
              </a:ext>
            </a:extLst>
          </p:cNvPr>
          <p:cNvSpPr/>
          <p:nvPr/>
        </p:nvSpPr>
        <p:spPr>
          <a:xfrm>
            <a:off x="0" y="0"/>
            <a:ext cx="8686800" cy="6705600"/>
          </a:xfrm>
          <a:prstGeom prst="rect">
            <a:avLst/>
          </a:prstGeom>
          <a:solidFill>
            <a:srgbClr val="FFFF00">
              <a:alpha val="2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Footer Placeholder 3">
            <a:extLst>
              <a:ext uri="{FF2B5EF4-FFF2-40B4-BE49-F238E27FC236}">
                <a16:creationId xmlns:a16="http://schemas.microsoft.com/office/drawing/2014/main" id="{2D4FF8C5-FD30-4D08-8ECA-A0CC68F05D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1D1333FD-BD10-42F5-8017-F981094138B7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17125" name="Group 5">
            <a:extLst>
              <a:ext uri="{FF2B5EF4-FFF2-40B4-BE49-F238E27FC236}">
                <a16:creationId xmlns:a16="http://schemas.microsoft.com/office/drawing/2014/main" id="{A393EBBC-962C-4013-8115-5E26551EFCD1}"/>
              </a:ext>
            </a:extLst>
          </p:cNvPr>
          <p:cNvGraphicFramePr>
            <a:graphicFrameLocks noGrp="1"/>
          </p:cNvGraphicFramePr>
          <p:nvPr/>
        </p:nvGraphicFramePr>
        <p:xfrm>
          <a:off x="2157413" y="1981200"/>
          <a:ext cx="6553200" cy="1117600"/>
        </p:xfrm>
        <a:graphic>
          <a:graphicData uri="http://schemas.openxmlformats.org/drawingml/2006/table">
            <a:tbl>
              <a:tblPr/>
              <a:tblGrid>
                <a:gridCol w="655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302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97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6F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DE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31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A8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A2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82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4B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5C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0D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17168" name="Group 48">
            <a:extLst>
              <a:ext uri="{FF2B5EF4-FFF2-40B4-BE49-F238E27FC236}">
                <a16:creationId xmlns:a16="http://schemas.microsoft.com/office/drawing/2014/main" id="{03E6F872-D914-4F08-8909-1A543718B93A}"/>
              </a:ext>
            </a:extLst>
          </p:cNvPr>
          <p:cNvGraphicFramePr>
            <a:graphicFrameLocks noGrp="1"/>
          </p:cNvGraphicFramePr>
          <p:nvPr/>
        </p:nvGraphicFramePr>
        <p:xfrm>
          <a:off x="2157413" y="2962275"/>
          <a:ext cx="6553200" cy="1762125"/>
        </p:xfrm>
        <a:graphic>
          <a:graphicData uri="http://schemas.openxmlformats.org/drawingml/2006/table">
            <a:tbl>
              <a:tblPr/>
              <a:tblGrid>
                <a:gridCol w="655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87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F5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16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BB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53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D1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C7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E8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24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34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63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62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79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65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62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79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65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6A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6F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68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6E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b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y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b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y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j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o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h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n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8839" name="Line 102">
            <a:extLst>
              <a:ext uri="{FF2B5EF4-FFF2-40B4-BE49-F238E27FC236}">
                <a16:creationId xmlns:a16="http://schemas.microsoft.com/office/drawing/2014/main" id="{FE377AA6-8F90-48AA-97E8-279DFF90C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2157413" y="3495675"/>
            <a:ext cx="662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18840" name="Rectangle 103">
            <a:extLst>
              <a:ext uri="{FF2B5EF4-FFF2-40B4-BE49-F238E27FC236}">
                <a16:creationId xmlns:a16="http://schemas.microsoft.com/office/drawing/2014/main" id="{8625E69D-7995-4A8C-94DA-C9FA8F179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3" y="2520950"/>
            <a:ext cx="183038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Ciphertext:</a:t>
            </a:r>
          </a:p>
        </p:txBody>
      </p:sp>
      <p:sp>
        <p:nvSpPr>
          <p:cNvPr id="118841" name="Rectangle 104">
            <a:extLst>
              <a:ext uri="{FF2B5EF4-FFF2-40B4-BE49-F238E27FC236}">
                <a16:creationId xmlns:a16="http://schemas.microsoft.com/office/drawing/2014/main" id="{1428BD08-39F6-439C-B76B-0321D2666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9213" y="2994025"/>
            <a:ext cx="7874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Key:</a:t>
            </a:r>
          </a:p>
        </p:txBody>
      </p:sp>
      <p:sp>
        <p:nvSpPr>
          <p:cNvPr id="118842" name="Rectangle 105">
            <a:extLst>
              <a:ext uri="{FF2B5EF4-FFF2-40B4-BE49-F238E27FC236}">
                <a16:creationId xmlns:a16="http://schemas.microsoft.com/office/drawing/2014/main" id="{FAFB6B5A-494A-48FB-BE66-3A01AF328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638" y="3511550"/>
            <a:ext cx="15525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Plaintext:</a:t>
            </a:r>
          </a:p>
        </p:txBody>
      </p:sp>
      <p:sp>
        <p:nvSpPr>
          <p:cNvPr id="118843" name="Rectangle 3">
            <a:extLst>
              <a:ext uri="{FF2B5EF4-FFF2-40B4-BE49-F238E27FC236}">
                <a16:creationId xmlns:a16="http://schemas.microsoft.com/office/drawing/2014/main" id="{5B830013-0B4B-410C-BF25-A7A6218D2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953000"/>
            <a:ext cx="8077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3333CC"/>
              </a:buClr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Good: The ciphertext can decrypt to any possible plaintext</a:t>
            </a:r>
          </a:p>
          <a:p>
            <a:pPr eaLnBrk="1" hangingPunct="1">
              <a:spcBef>
                <a:spcPct val="0"/>
              </a:spcBef>
              <a:buClr>
                <a:srgbClr val="3333CC"/>
              </a:buClr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Bad: Managing the key (the pad) is not practical</a:t>
            </a:r>
          </a:p>
          <a:p>
            <a:pPr eaLnBrk="1" hangingPunct="1">
              <a:spcBef>
                <a:spcPct val="0"/>
              </a:spcBef>
              <a:buClr>
                <a:srgbClr val="3333CC"/>
              </a:buClr>
            </a:pPr>
            <a:endParaRPr lang="en-US" alt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8844" name="Rectangle 2">
            <a:extLst>
              <a:ext uri="{FF2B5EF4-FFF2-40B4-BE49-F238E27FC236}">
                <a16:creationId xmlns:a16="http://schemas.microsoft.com/office/drawing/2014/main" id="{BA3C6B74-E690-431D-B800-61136836F4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 sz="4000">
                <a:latin typeface="Calibri" panose="020F0502020204030204" pitchFamily="34" charset="0"/>
              </a:rPr>
              <a:t>One-time Pad Use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Rectangle 17">
            <a:extLst>
              <a:ext uri="{FF2B5EF4-FFF2-40B4-BE49-F238E27FC236}">
                <a16:creationId xmlns:a16="http://schemas.microsoft.com/office/drawing/2014/main" id="{6E98C776-AC22-4815-9605-E811C276A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5562600"/>
            <a:ext cx="1371600" cy="381000"/>
          </a:xfrm>
          <a:prstGeom prst="rect">
            <a:avLst/>
          </a:prstGeom>
          <a:gradFill rotWithShape="1">
            <a:gsLst>
              <a:gs pos="0">
                <a:srgbClr val="1717E1"/>
              </a:gs>
              <a:gs pos="20000">
                <a:srgbClr val="1B1BDC"/>
              </a:gs>
              <a:gs pos="100000">
                <a:srgbClr val="1212A8"/>
              </a:gs>
            </a:gsLst>
            <a:lin ang="5400000"/>
          </a:gradFill>
          <a:ln w="9525">
            <a:solidFill>
              <a:srgbClr val="2E2EC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22883" name="Footer Placeholder 3">
            <a:extLst>
              <a:ext uri="{FF2B5EF4-FFF2-40B4-BE49-F238E27FC236}">
                <a16:creationId xmlns:a16="http://schemas.microsoft.com/office/drawing/2014/main" id="{4CC76730-A332-424B-982F-2B193D1FBF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21D81879-0075-4EC6-B5CD-5A49B2A4F726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4AE25BCD-8BF6-414D-B4E0-39E1593DF3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381000"/>
            <a:ext cx="8686800" cy="1219200"/>
          </a:xfrm>
        </p:spPr>
        <p:txBody>
          <a:bodyPr/>
          <a:lstStyle/>
          <a:p>
            <a:pPr marL="398463" indent="-398463" eaLnBrk="1" hangingPunct="1">
              <a:buFont typeface="Arial" panose="020B0604020202020204" pitchFamily="34" charset="0"/>
              <a:buChar char="•"/>
            </a:pPr>
            <a:r>
              <a:rPr lang="en-US" altLang="en-US" sz="2000">
                <a:latin typeface="Calibri" panose="020F0502020204030204" pitchFamily="34" charset="0"/>
              </a:rPr>
              <a:t>A symmetric-key </a:t>
            </a:r>
            <a:r>
              <a:rPr lang="en-US" altLang="en-US" sz="2000">
                <a:solidFill>
                  <a:schemeClr val="accent2"/>
                </a:solidFill>
                <a:latin typeface="Calibri" panose="020F0502020204030204" pitchFamily="34" charset="0"/>
              </a:rPr>
              <a:t>cipher</a:t>
            </a:r>
            <a:r>
              <a:rPr lang="en-US" altLang="en-US" sz="2000">
                <a:latin typeface="Calibri" panose="020F0502020204030204" pitchFamily="34" charset="0"/>
              </a:rPr>
              <a:t> or </a:t>
            </a:r>
            <a:r>
              <a:rPr lang="en-US" altLang="en-US" sz="2000">
                <a:solidFill>
                  <a:schemeClr val="accent2"/>
                </a:solidFill>
                <a:latin typeface="Calibri" panose="020F0502020204030204" pitchFamily="34" charset="0"/>
              </a:rPr>
              <a:t>cryptosystem</a:t>
            </a:r>
            <a:r>
              <a:rPr lang="en-US" altLang="en-US" sz="2000">
                <a:latin typeface="Calibri" panose="020F0502020204030204" pitchFamily="34" charset="0"/>
              </a:rPr>
              <a:t> is used for </a:t>
            </a:r>
            <a:r>
              <a:rPr lang="en-US" altLang="en-US" sz="2000">
                <a:solidFill>
                  <a:schemeClr val="accent2"/>
                </a:solidFill>
                <a:latin typeface="Calibri" panose="020F0502020204030204" pitchFamily="34" charset="0"/>
              </a:rPr>
              <a:t>encrypting/decrypting</a:t>
            </a:r>
            <a:r>
              <a:rPr lang="en-US" altLang="en-US" sz="2000">
                <a:latin typeface="Calibri" panose="020F0502020204030204" pitchFamily="34" charset="0"/>
              </a:rPr>
              <a:t> a </a:t>
            </a:r>
            <a:r>
              <a:rPr lang="en-US" altLang="en-US" sz="2000">
                <a:solidFill>
                  <a:schemeClr val="accent2"/>
                </a:solidFill>
                <a:latin typeface="Calibri" panose="020F0502020204030204" pitchFamily="34" charset="0"/>
              </a:rPr>
              <a:t>plaintext/ciphertext</a:t>
            </a:r>
          </a:p>
          <a:p>
            <a:pPr marL="398463" indent="-398463" eaLnBrk="1" hangingPunct="1">
              <a:buFont typeface="Arial" panose="020B0604020202020204" pitchFamily="34" charset="0"/>
              <a:buChar char="•"/>
            </a:pPr>
            <a:r>
              <a:rPr lang="en-US" altLang="en-US" sz="2000">
                <a:latin typeface="Calibri" panose="020F0502020204030204" pitchFamily="34" charset="0"/>
              </a:rPr>
              <a:t>The same key is used for encrypting and decrypting</a:t>
            </a:r>
          </a:p>
        </p:txBody>
      </p:sp>
      <p:pic>
        <p:nvPicPr>
          <p:cNvPr id="122885" name="Picture 28">
            <a:extLst>
              <a:ext uri="{FF2B5EF4-FFF2-40B4-BE49-F238E27FC236}">
                <a16:creationId xmlns:a16="http://schemas.microsoft.com/office/drawing/2014/main" id="{FAB23774-B73B-41C0-A334-C8A9D7150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2328863"/>
            <a:ext cx="8239125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6" name="Text Box 27">
            <a:extLst>
              <a:ext uri="{FF2B5EF4-FFF2-40B4-BE49-F238E27FC236}">
                <a16:creationId xmlns:a16="http://schemas.microsoft.com/office/drawing/2014/main" id="{697E318A-23FE-481A-AE76-8C664FCF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105400"/>
            <a:ext cx="1447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eavesdropper</a:t>
            </a:r>
          </a:p>
        </p:txBody>
      </p:sp>
      <p:sp>
        <p:nvSpPr>
          <p:cNvPr id="6153" name="Line 9">
            <a:extLst>
              <a:ext uri="{FF2B5EF4-FFF2-40B4-BE49-F238E27FC236}">
                <a16:creationId xmlns:a16="http://schemas.microsoft.com/office/drawing/2014/main" id="{9A20ABFC-95BC-467D-AA4B-04C30FE99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4495800"/>
            <a:ext cx="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2888" name="Text Box 16">
            <a:extLst>
              <a:ext uri="{FF2B5EF4-FFF2-40B4-BE49-F238E27FC236}">
                <a16:creationId xmlns:a16="http://schemas.microsoft.com/office/drawing/2014/main" id="{9B519C4A-F56B-46B1-B1DE-06F53A492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562600"/>
            <a:ext cx="1371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FFFF"/>
                </a:solidFill>
                <a:latin typeface="Calibri" panose="020F0502020204030204" pitchFamily="34" charset="0"/>
              </a:rPr>
              <a:t>cryptanalysis</a:t>
            </a:r>
          </a:p>
        </p:txBody>
      </p:sp>
      <p:sp>
        <p:nvSpPr>
          <p:cNvPr id="122889" name="Text Box 18">
            <a:extLst>
              <a:ext uri="{FF2B5EF4-FFF2-40B4-BE49-F238E27FC236}">
                <a16:creationId xmlns:a16="http://schemas.microsoft.com/office/drawing/2014/main" id="{5FDFB98F-94E0-4A7F-B0F5-86A0BE185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5410200"/>
            <a:ext cx="9128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plaintext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key</a:t>
            </a:r>
          </a:p>
        </p:txBody>
      </p:sp>
      <p:sp>
        <p:nvSpPr>
          <p:cNvPr id="6162" name="Line 19">
            <a:extLst>
              <a:ext uri="{FF2B5EF4-FFF2-40B4-BE49-F238E27FC236}">
                <a16:creationId xmlns:a16="http://schemas.microsoft.com/office/drawing/2014/main" id="{AAA46819-59D5-491F-8854-5635F510F8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56388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163" name="Line 20">
            <a:extLst>
              <a:ext uri="{FF2B5EF4-FFF2-40B4-BE49-F238E27FC236}">
                <a16:creationId xmlns:a16="http://schemas.microsoft.com/office/drawing/2014/main" id="{F9E4057B-55C0-487F-8FF1-D31B2549D17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5791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122892" name="Picture 3">
            <a:extLst>
              <a:ext uri="{FF2B5EF4-FFF2-40B4-BE49-F238E27FC236}">
                <a16:creationId xmlns:a16="http://schemas.microsoft.com/office/drawing/2014/main" id="{B581166D-2568-42C6-BD77-BF6922303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55788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93" name="Picture 4">
            <a:extLst>
              <a:ext uri="{FF2B5EF4-FFF2-40B4-BE49-F238E27FC236}">
                <a16:creationId xmlns:a16="http://schemas.microsoft.com/office/drawing/2014/main" id="{AFD1EC60-B7C0-43BE-955A-668D2533C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9050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94" name="TextBox 15">
            <a:extLst>
              <a:ext uri="{FF2B5EF4-FFF2-40B4-BE49-F238E27FC236}">
                <a16:creationId xmlns:a16="http://schemas.microsoft.com/office/drawing/2014/main" id="{87950BC9-3DEA-4CE3-A207-125F99E58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75" y="3059113"/>
            <a:ext cx="8048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FFFF"/>
                </a:solidFill>
                <a:latin typeface="Calibri" panose="020F0502020204030204" pitchFamily="34" charset="0"/>
              </a:rPr>
              <a:t>Alice</a:t>
            </a:r>
          </a:p>
        </p:txBody>
      </p:sp>
      <p:sp>
        <p:nvSpPr>
          <p:cNvPr id="122895" name="TextBox 16">
            <a:extLst>
              <a:ext uri="{FF2B5EF4-FFF2-40B4-BE49-F238E27FC236}">
                <a16:creationId xmlns:a16="http://schemas.microsoft.com/office/drawing/2014/main" id="{4E929B74-654C-431B-A117-F4C5BA5BF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0313" y="3059113"/>
            <a:ext cx="688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FFFF"/>
                </a:solidFill>
                <a:latin typeface="Calibri" panose="020F0502020204030204" pitchFamily="34" charset="0"/>
              </a:rPr>
              <a:t>Bob</a:t>
            </a:r>
          </a:p>
        </p:txBody>
      </p:sp>
      <p:pic>
        <p:nvPicPr>
          <p:cNvPr id="122896" name="Picture 2">
            <a:extLst>
              <a:ext uri="{FF2B5EF4-FFF2-40B4-BE49-F238E27FC236}">
                <a16:creationId xmlns:a16="http://schemas.microsoft.com/office/drawing/2014/main" id="{ABCCB611-6247-4365-8EBF-10955F91E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181600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F2A1EDBE-E770-4BBC-906B-C666D4485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7772400" cy="533400"/>
          </a:xfrm>
        </p:spPr>
        <p:txBody>
          <a:bodyPr/>
          <a:lstStyle/>
          <a:p>
            <a:pPr eaLnBrk="1" hangingPunct="1"/>
            <a:r>
              <a:rPr lang="en-US" altLang="en-US"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 Ciphers</a:t>
            </a:r>
          </a:p>
        </p:txBody>
      </p:sp>
      <p:sp>
        <p:nvSpPr>
          <p:cNvPr id="124931" name="Footer Placeholder 3">
            <a:extLst>
              <a:ext uri="{FF2B5EF4-FFF2-40B4-BE49-F238E27FC236}">
                <a16:creationId xmlns:a16="http://schemas.microsoft.com/office/drawing/2014/main" id="{1B7860FF-3FFD-4A2B-812D-DDC43CF0C2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5DD0C874-FFDF-4CBB-AE48-A1C026F85DB6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24932" name="Picture 16">
            <a:extLst>
              <a:ext uri="{FF2B5EF4-FFF2-40B4-BE49-F238E27FC236}">
                <a16:creationId xmlns:a16="http://schemas.microsoft.com/office/drawing/2014/main" id="{8C445FC9-D74E-4207-8CF0-E1ACC4684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8267700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3" name="TextBox 17">
            <a:extLst>
              <a:ext uri="{FF2B5EF4-FFF2-40B4-BE49-F238E27FC236}">
                <a16:creationId xmlns:a16="http://schemas.microsoft.com/office/drawing/2014/main" id="{EB06C860-9EAA-4353-8AF8-8B5BB4B35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334000"/>
            <a:ext cx="59166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4488" indent="-344488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Deterministic Algorithm a.k.a. </a:t>
            </a:r>
            <a:r>
              <a:rPr lang="en-US" altLang="en-US" sz="2000" b="1">
                <a:solidFill>
                  <a:srgbClr val="0070C0"/>
                </a:solidFill>
                <a:latin typeface="Calibri" panose="020F0502020204030204" pitchFamily="34" charset="0"/>
              </a:rPr>
              <a:t>Keystream Generator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Ciphering Sequence a.k.a. </a:t>
            </a:r>
            <a:r>
              <a:rPr lang="en-US" altLang="en-US" sz="2000" b="1">
                <a:solidFill>
                  <a:srgbClr val="0070C0"/>
                </a:solidFill>
                <a:latin typeface="Calibri" panose="020F0502020204030204" pitchFamily="34" charset="0"/>
              </a:rPr>
              <a:t>Keystream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A5B98E1D-5867-434F-A55E-F5C5CDDDD2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7772400" cy="533400"/>
          </a:xfrm>
        </p:spPr>
        <p:txBody>
          <a:bodyPr/>
          <a:lstStyle/>
          <a:p>
            <a:pPr eaLnBrk="1" hangingPunct="1"/>
            <a:r>
              <a:rPr lang="en-US" altLang="en-US" sz="3200"/>
              <a:t>Stream Ciphers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C1AC245D-3A4D-4C8D-977A-70D0196E57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3276600"/>
            <a:ext cx="8610600" cy="2057400"/>
          </a:xfrm>
        </p:spPr>
        <p:txBody>
          <a:bodyPr/>
          <a:lstStyle/>
          <a:p>
            <a:pPr eaLnBrk="1" hangingPunct="1">
              <a:spcBef>
                <a:spcPct val="40000"/>
              </a:spcBef>
            </a:pPr>
            <a:r>
              <a:rPr lang="en-US" altLang="en-US" sz="1800">
                <a:latin typeface="Calibri" panose="020F0502020204030204" pitchFamily="34" charset="0"/>
              </a:rPr>
              <a:t>Secret key length: </a:t>
            </a:r>
            <a:r>
              <a:rPr lang="en-US" altLang="en-US" sz="1600">
                <a:latin typeface="Calibri" panose="020F0502020204030204" pitchFamily="34" charset="0"/>
              </a:rPr>
              <a:t>128 bits, 256 bits, etc.</a:t>
            </a:r>
          </a:p>
          <a:p>
            <a:pPr eaLnBrk="1" hangingPunct="1">
              <a:spcBef>
                <a:spcPct val="40000"/>
              </a:spcBef>
            </a:pPr>
            <a:r>
              <a:rPr lang="en-US" altLang="en-US" sz="1800">
                <a:latin typeface="Calibri" panose="020F0502020204030204" pitchFamily="34" charset="0"/>
              </a:rPr>
              <a:t>Maximum plaintext length: usually can be arbitrarily long.</a:t>
            </a:r>
          </a:p>
          <a:p>
            <a:pPr eaLnBrk="1" hangingPunct="1">
              <a:spcBef>
                <a:spcPct val="40000"/>
              </a:spcBef>
            </a:pPr>
            <a:r>
              <a:rPr lang="en-US" altLang="en-US" sz="1800" b="1">
                <a:latin typeface="Calibri" panose="020F0502020204030204" pitchFamily="34" charset="0"/>
              </a:rPr>
              <a:t>Security:</a:t>
            </a:r>
            <a:r>
              <a:rPr lang="en-US" altLang="en-US" sz="1800">
                <a:latin typeface="Calibri" panose="020F0502020204030204" pitchFamily="34" charset="0"/>
              </a:rPr>
              <a:t> Given a </a:t>
            </a:r>
            <a:r>
              <a:rPr lang="ja-JP" altLang="en-US" sz="1800">
                <a:latin typeface="Calibri" panose="020F0502020204030204" pitchFamily="34" charset="0"/>
              </a:rPr>
              <a:t>“</a:t>
            </a:r>
            <a:r>
              <a:rPr lang="en-US" altLang="ja-JP" sz="1800">
                <a:latin typeface="Calibri" panose="020F0502020204030204" pitchFamily="34" charset="0"/>
              </a:rPr>
              <a:t>long</a:t>
            </a:r>
            <a:r>
              <a:rPr lang="ja-JP" altLang="en-US" sz="1800">
                <a:latin typeface="Calibri" panose="020F0502020204030204" pitchFamily="34" charset="0"/>
              </a:rPr>
              <a:t>”</a:t>
            </a:r>
            <a:r>
              <a:rPr lang="en-US" altLang="ja-JP" sz="1800">
                <a:latin typeface="Calibri" panose="020F0502020204030204" pitchFamily="34" charset="0"/>
              </a:rPr>
              <a:t> segment of keystream (e.g. 2</a:t>
            </a:r>
            <a:r>
              <a:rPr lang="en-US" altLang="ja-JP" sz="1800" baseline="30000">
                <a:latin typeface="Calibri" panose="020F0502020204030204" pitchFamily="34" charset="0"/>
              </a:rPr>
              <a:t>40</a:t>
            </a:r>
            <a:r>
              <a:rPr lang="en-US" altLang="ja-JP" sz="1800">
                <a:latin typeface="Calibri" panose="020F0502020204030204" pitchFamily="34" charset="0"/>
              </a:rPr>
              <a:t> bits), </a:t>
            </a:r>
            <a:r>
              <a:rPr lang="en-US" altLang="ja-JP" sz="1800">
                <a:solidFill>
                  <a:schemeClr val="hlink"/>
                </a:solidFill>
                <a:latin typeface="Calibri" panose="020F0502020204030204" pitchFamily="34" charset="0"/>
              </a:rPr>
              <a:t>the secret key cannot be derived</a:t>
            </a:r>
            <a:r>
              <a:rPr lang="en-US" altLang="ja-JP" sz="1800">
                <a:latin typeface="Calibri" panose="020F0502020204030204" pitchFamily="34" charset="0"/>
              </a:rPr>
              <a:t> AND </a:t>
            </a:r>
            <a:r>
              <a:rPr lang="en-US" altLang="ja-JP" sz="1800">
                <a:solidFill>
                  <a:srgbClr val="0070C0"/>
                </a:solidFill>
                <a:latin typeface="Calibri" panose="020F0502020204030204" pitchFamily="34" charset="0"/>
              </a:rPr>
              <a:t>the subsequent segment of the keystream cannot be deduced.</a:t>
            </a:r>
            <a:endParaRPr lang="en-US" altLang="en-US" sz="180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sp>
        <p:nvSpPr>
          <p:cNvPr id="22532" name="Rectangle 4">
            <a:extLst>
              <a:ext uri="{FF2B5EF4-FFF2-40B4-BE49-F238E27FC236}">
                <a16:creationId xmlns:a16="http://schemas.microsoft.com/office/drawing/2014/main" id="{D9B8D67F-0B8F-4AC7-9DDB-B1184C936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1219200"/>
            <a:ext cx="2743200" cy="609600"/>
          </a:xfrm>
          <a:prstGeom prst="rect">
            <a:avLst/>
          </a:prstGeom>
          <a:gradFill rotWithShape="1">
            <a:gsLst>
              <a:gs pos="0">
                <a:srgbClr val="E0FFF4"/>
              </a:gs>
              <a:gs pos="64999">
                <a:srgbClr val="B2FFE3"/>
              </a:gs>
              <a:gs pos="100000">
                <a:srgbClr val="90FFDA"/>
              </a:gs>
            </a:gsLst>
            <a:lin ang="5400000" scaled="1"/>
          </a:gradFill>
          <a:ln w="9525">
            <a:solidFill>
              <a:srgbClr val="00CC98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22533" name="Line 5">
            <a:extLst>
              <a:ext uri="{FF2B5EF4-FFF2-40B4-BE49-F238E27FC236}">
                <a16:creationId xmlns:a16="http://schemas.microsoft.com/office/drawing/2014/main" id="{A8D2F01E-90F6-4796-9516-94E372A369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7600" y="19050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2534" name="Line 6">
            <a:extLst>
              <a:ext uri="{FF2B5EF4-FFF2-40B4-BE49-F238E27FC236}">
                <a16:creationId xmlns:a16="http://schemas.microsoft.com/office/drawing/2014/main" id="{927D2F17-8273-4828-B909-ACE6B16830A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15240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2535" name="Line 7">
            <a:extLst>
              <a:ext uri="{FF2B5EF4-FFF2-40B4-BE49-F238E27FC236}">
                <a16:creationId xmlns:a16="http://schemas.microsoft.com/office/drawing/2014/main" id="{9FFBF0FE-BEEC-4618-891C-47DF9EFB1A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2514600"/>
            <a:ext cx="1371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6984" name="Text Box 8">
            <a:extLst>
              <a:ext uri="{FF2B5EF4-FFF2-40B4-BE49-F238E27FC236}">
                <a16:creationId xmlns:a16="http://schemas.microsoft.com/office/drawing/2014/main" id="{579E580E-1FE8-4238-B55A-07CF631FF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295400"/>
            <a:ext cx="11763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Secret Key</a:t>
            </a:r>
          </a:p>
        </p:txBody>
      </p:sp>
      <p:sp>
        <p:nvSpPr>
          <p:cNvPr id="126985" name="Text Box 9">
            <a:extLst>
              <a:ext uri="{FF2B5EF4-FFF2-40B4-BE49-F238E27FC236}">
                <a16:creationId xmlns:a16="http://schemas.microsoft.com/office/drawing/2014/main" id="{D10C9CC6-841A-4A6F-B911-1670B39EA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75" y="2286000"/>
            <a:ext cx="10302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Plaintext</a:t>
            </a:r>
          </a:p>
        </p:txBody>
      </p:sp>
      <p:sp>
        <p:nvSpPr>
          <p:cNvPr id="126986" name="Text Box 10">
            <a:extLst>
              <a:ext uri="{FF2B5EF4-FFF2-40B4-BE49-F238E27FC236}">
                <a16:creationId xmlns:a16="http://schemas.microsoft.com/office/drawing/2014/main" id="{9196AF9F-CDE8-449C-8825-92A9DC621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286000"/>
            <a:ext cx="1181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Ciphertext</a:t>
            </a:r>
          </a:p>
        </p:txBody>
      </p:sp>
      <p:sp>
        <p:nvSpPr>
          <p:cNvPr id="126987" name="Text Box 11">
            <a:extLst>
              <a:ext uri="{FF2B5EF4-FFF2-40B4-BE49-F238E27FC236}">
                <a16:creationId xmlns:a16="http://schemas.microsoft.com/office/drawing/2014/main" id="{22023E01-6088-4AF4-9096-B55A64F6F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371600"/>
            <a:ext cx="2667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Calibri" panose="020F0502020204030204" pitchFamily="34" charset="0"/>
              </a:rPr>
              <a:t>Keystream Generator</a:t>
            </a:r>
          </a:p>
        </p:txBody>
      </p:sp>
      <p:sp>
        <p:nvSpPr>
          <p:cNvPr id="126988" name="Text Box 12">
            <a:extLst>
              <a:ext uri="{FF2B5EF4-FFF2-40B4-BE49-F238E27FC236}">
                <a16:creationId xmlns:a16="http://schemas.microsoft.com/office/drawing/2014/main" id="{98D8A069-8638-421C-B369-F10F0D4D3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209800"/>
            <a:ext cx="3905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olidFill>
                  <a:srgbClr val="000000"/>
                </a:solidFill>
                <a:sym typeface="Symbol" panose="05050102010706020507" pitchFamily="18" charset="2"/>
              </a:rPr>
              <a:t></a:t>
            </a:r>
          </a:p>
        </p:txBody>
      </p:sp>
      <p:sp>
        <p:nvSpPr>
          <p:cNvPr id="22541" name="Line 13">
            <a:extLst>
              <a:ext uri="{FF2B5EF4-FFF2-40B4-BE49-F238E27FC236}">
                <a16:creationId xmlns:a16="http://schemas.microsoft.com/office/drawing/2014/main" id="{7A35224D-3E70-4D69-9D7F-B2354BE31DF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2514600"/>
            <a:ext cx="2057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6990" name="Footer Placeholder 3">
            <a:extLst>
              <a:ext uri="{FF2B5EF4-FFF2-40B4-BE49-F238E27FC236}">
                <a16:creationId xmlns:a16="http://schemas.microsoft.com/office/drawing/2014/main" id="{9AD88096-8F41-464F-B364-D594FB9E68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10A7F57E-F9C4-454A-A4AD-D1D146AC50BF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6991" name="TextBox 15">
            <a:extLst>
              <a:ext uri="{FF2B5EF4-FFF2-40B4-BE49-F238E27FC236}">
                <a16:creationId xmlns:a16="http://schemas.microsoft.com/office/drawing/2014/main" id="{8BD5F3EE-333A-4C20-8C39-B6FFBF560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905000"/>
            <a:ext cx="1174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keystream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Footer Placeholder 3">
            <a:extLst>
              <a:ext uri="{FF2B5EF4-FFF2-40B4-BE49-F238E27FC236}">
                <a16:creationId xmlns:a16="http://schemas.microsoft.com/office/drawing/2014/main" id="{DFA0B47F-7D57-4989-A06B-DD821CC0DA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0DB3C112-FA18-4C82-BA4F-580F3A8888CA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AE53A661-90A8-4755-B4FE-F1F36B5629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pPr eaLnBrk="1" hangingPunct="1"/>
            <a:r>
              <a:rPr lang="en-US" altLang="en-US" sz="4000"/>
              <a:t>RC4</a:t>
            </a:r>
          </a:p>
        </p:txBody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721E51D3-99B6-44CC-BCF6-C3BCA7FA13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4953000"/>
          </a:xfrm>
        </p:spPr>
        <p:txBody>
          <a:bodyPr/>
          <a:lstStyle/>
          <a:p>
            <a:pPr eaLnBrk="1" hangingPunct="1"/>
            <a:r>
              <a:rPr lang="en-US" altLang="en-US" sz="2400"/>
              <a:t>A stream cipher</a:t>
            </a:r>
          </a:p>
          <a:p>
            <a:pPr eaLnBrk="1" hangingPunct="1"/>
            <a:r>
              <a:rPr lang="en-US" altLang="en-US" sz="2400"/>
              <a:t>Ron’</a:t>
            </a:r>
            <a:r>
              <a:rPr lang="en-US" altLang="ja-JP" sz="2400"/>
              <a:t>s code version 4 (Ronald Rivest)</a:t>
            </a:r>
          </a:p>
          <a:p>
            <a:pPr eaLnBrk="1" hangingPunct="1"/>
            <a:r>
              <a:rPr lang="en-US" altLang="en-US" sz="2400"/>
              <a:t>Stream ciphers are generally faster than block ciphers</a:t>
            </a:r>
          </a:p>
          <a:p>
            <a:pPr eaLnBrk="1" hangingPunct="1"/>
            <a:r>
              <a:rPr lang="en-US" altLang="en-US" sz="2400"/>
              <a:t>RC4</a:t>
            </a:r>
          </a:p>
          <a:p>
            <a:pPr lvl="1" eaLnBrk="1" hangingPunct="1"/>
            <a:r>
              <a:rPr lang="en-US" altLang="en-US" sz="2000"/>
              <a:t>Stage 1: RC4 initialization</a:t>
            </a:r>
          </a:p>
          <a:p>
            <a:pPr lvl="1" eaLnBrk="1" hangingPunct="1"/>
            <a:r>
              <a:rPr lang="en-US" altLang="en-US" sz="2000"/>
              <a:t>Stage 2: RC4 keystream generation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Footer Placeholder 3">
            <a:extLst>
              <a:ext uri="{FF2B5EF4-FFF2-40B4-BE49-F238E27FC236}">
                <a16:creationId xmlns:a16="http://schemas.microsoft.com/office/drawing/2014/main" id="{546B04C2-1BAE-4AC5-85CC-2CE046C73D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957857E2-8621-4BA8-BF99-A40C74200476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C7F5AC99-6244-448B-8055-12F41BFA01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RC4 Initialization</a:t>
            </a:r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F84E59B3-72DA-4DA4-8481-81B470DB70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724400"/>
          </a:xfrm>
        </p:spPr>
        <p:txBody>
          <a:bodyPr/>
          <a:lstStyle/>
          <a:p>
            <a:pPr marL="228600" lvl="1" indent="-228600" eaLnBrk="1" hangingPunct="1">
              <a:defRPr/>
            </a:pPr>
            <a:r>
              <a:rPr lang="en-US" sz="2000" dirty="0">
                <a:ea typeface="ＭＳ Ｐゴシック" charset="0"/>
              </a:rPr>
              <a:t>Setup:</a:t>
            </a:r>
          </a:p>
          <a:p>
            <a:pPr lvl="1" eaLnBrk="1" hangingPunct="1">
              <a:buFontTx/>
              <a:buNone/>
              <a:defRPr/>
            </a:pPr>
            <a:r>
              <a:rPr lang="en-US" sz="1800" dirty="0">
                <a:latin typeface="Calibri" pitchFamily="34" charset="0"/>
                <a:ea typeface="ＭＳ Ｐゴシック" charset="0"/>
              </a:rPr>
              <a:t>	byte </a:t>
            </a:r>
            <a:r>
              <a:rPr lang="en-US" sz="1800" dirty="0">
                <a:solidFill>
                  <a:srgbClr val="00B050"/>
                </a:solidFill>
                <a:latin typeface="Calibri" pitchFamily="34" charset="0"/>
                <a:ea typeface="ＭＳ Ｐゴシック" charset="0"/>
              </a:rPr>
              <a:t>key</a:t>
            </a:r>
            <a:r>
              <a:rPr lang="en-US" sz="1800" dirty="0">
                <a:latin typeface="Calibri" pitchFamily="34" charset="0"/>
                <a:ea typeface="ＭＳ Ｐゴシック" charset="0"/>
              </a:rPr>
              <a:t>[N];    // secret key (e.g. N = 16, i.e. 128-bit key)</a:t>
            </a:r>
          </a:p>
          <a:p>
            <a:pPr lvl="1" eaLnBrk="1" hangingPunct="1">
              <a:buFontTx/>
              <a:buNone/>
              <a:defRPr/>
            </a:pPr>
            <a:r>
              <a:rPr lang="en-US" sz="1800" dirty="0">
                <a:latin typeface="Calibri" pitchFamily="34" charset="0"/>
                <a:ea typeface="ＭＳ Ｐゴシック" charset="0"/>
              </a:rPr>
              <a:t>	byte K[256];   // keying material</a:t>
            </a:r>
          </a:p>
          <a:p>
            <a:pPr lvl="1" eaLnBrk="1" hangingPunct="1">
              <a:buFontTx/>
              <a:buNone/>
              <a:defRPr/>
            </a:pPr>
            <a:r>
              <a:rPr lang="en-US" sz="1800" dirty="0">
                <a:latin typeface="Calibri" pitchFamily="34" charset="0"/>
                <a:ea typeface="ＭＳ Ｐゴシック" charset="0"/>
              </a:rPr>
              <a:t>	byte S[256];   // internal states</a:t>
            </a:r>
          </a:p>
          <a:p>
            <a:pPr marL="228600" lvl="1" indent="-228600" eaLnBrk="1" hangingPunct="1">
              <a:defRPr/>
            </a:pPr>
            <a:r>
              <a:rPr lang="en-US" sz="2000" dirty="0">
                <a:ea typeface="ＭＳ Ｐゴシック" charset="0"/>
              </a:rPr>
              <a:t>Initialization: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alibri" pitchFamily="34" charset="0"/>
                <a:ea typeface="+mn-ea"/>
              </a:rPr>
              <a:t>		for </a:t>
            </a:r>
            <a:r>
              <a:rPr lang="en-US" sz="1800" dirty="0" err="1">
                <a:latin typeface="Calibri" pitchFamily="34" charset="0"/>
                <a:ea typeface="+mn-ea"/>
              </a:rPr>
              <a:t>i</a:t>
            </a:r>
            <a:r>
              <a:rPr lang="en-US" sz="1800" dirty="0">
                <a:latin typeface="Calibri" pitchFamily="34" charset="0"/>
                <a:ea typeface="+mn-ea"/>
              </a:rPr>
              <a:t> = 0 to 255</a:t>
            </a:r>
          </a:p>
          <a:p>
            <a:pPr eaLnBrk="1" hangingPunct="1">
              <a:buFont typeface="Wingdings" panose="05000000000000000000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1800" dirty="0">
                <a:latin typeface="Calibri" pitchFamily="34" charset="0"/>
                <a:ea typeface="+mn-ea"/>
              </a:rPr>
              <a:t>			S[</a:t>
            </a:r>
            <a:r>
              <a:rPr lang="en-US" sz="1800" dirty="0" err="1">
                <a:latin typeface="Calibri" pitchFamily="34" charset="0"/>
                <a:ea typeface="+mn-ea"/>
              </a:rPr>
              <a:t>i</a:t>
            </a:r>
            <a:r>
              <a:rPr lang="en-US" sz="1800" dirty="0">
                <a:latin typeface="Calibri" pitchFamily="34" charset="0"/>
                <a:ea typeface="+mn-ea"/>
              </a:rPr>
              <a:t>] = </a:t>
            </a:r>
            <a:r>
              <a:rPr lang="en-US" sz="1800" dirty="0" err="1">
                <a:latin typeface="Calibri" pitchFamily="34" charset="0"/>
                <a:ea typeface="+mn-ea"/>
              </a:rPr>
              <a:t>i</a:t>
            </a:r>
            <a:endParaRPr lang="en-US" sz="1800" dirty="0">
              <a:latin typeface="Calibri" pitchFamily="34" charset="0"/>
              <a:ea typeface="+mn-ea"/>
            </a:endParaRPr>
          </a:p>
          <a:p>
            <a:pPr eaLnBrk="1" hangingPunct="1">
              <a:buFont typeface="Wingdings" panose="05000000000000000000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1800" dirty="0">
                <a:latin typeface="Calibri" pitchFamily="34" charset="0"/>
                <a:ea typeface="+mn-ea"/>
              </a:rPr>
              <a:t>			K[</a:t>
            </a:r>
            <a:r>
              <a:rPr lang="en-US" sz="1800" dirty="0" err="1">
                <a:latin typeface="Calibri" pitchFamily="34" charset="0"/>
                <a:ea typeface="+mn-ea"/>
              </a:rPr>
              <a:t>i</a:t>
            </a:r>
            <a:r>
              <a:rPr lang="en-US" sz="1800" dirty="0">
                <a:latin typeface="Calibri" pitchFamily="34" charset="0"/>
                <a:ea typeface="+mn-ea"/>
              </a:rPr>
              <a:t>] = </a:t>
            </a:r>
            <a:r>
              <a:rPr lang="en-US" sz="1800" dirty="0">
                <a:solidFill>
                  <a:srgbClr val="00B050"/>
                </a:solidFill>
                <a:latin typeface="Calibri" pitchFamily="34" charset="0"/>
                <a:ea typeface="+mn-ea"/>
              </a:rPr>
              <a:t>key</a:t>
            </a:r>
            <a:r>
              <a:rPr lang="en-US" sz="1800" dirty="0">
                <a:latin typeface="Calibri" pitchFamily="34" charset="0"/>
                <a:ea typeface="+mn-ea"/>
              </a:rPr>
              <a:t>[</a:t>
            </a:r>
            <a:r>
              <a:rPr lang="en-US" sz="1800" dirty="0" err="1">
                <a:latin typeface="Calibri" pitchFamily="34" charset="0"/>
                <a:ea typeface="+mn-ea"/>
              </a:rPr>
              <a:t>i</a:t>
            </a:r>
            <a:r>
              <a:rPr lang="en-US" sz="1800" dirty="0">
                <a:latin typeface="Calibri" pitchFamily="34" charset="0"/>
                <a:ea typeface="+mn-ea"/>
              </a:rPr>
              <a:t> (mod N)]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alibri" pitchFamily="34" charset="0"/>
                <a:ea typeface="+mn-ea"/>
              </a:rPr>
              <a:t>		j = 0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alibri" pitchFamily="34" charset="0"/>
                <a:ea typeface="+mn-ea"/>
              </a:rPr>
              <a:t>		for </a:t>
            </a:r>
            <a:r>
              <a:rPr lang="en-US" sz="1800" dirty="0" err="1">
                <a:latin typeface="Calibri" pitchFamily="34" charset="0"/>
                <a:ea typeface="+mn-ea"/>
              </a:rPr>
              <a:t>i</a:t>
            </a:r>
            <a:r>
              <a:rPr lang="en-US" sz="1800" dirty="0">
                <a:latin typeface="Calibri" pitchFamily="34" charset="0"/>
                <a:ea typeface="+mn-ea"/>
              </a:rPr>
              <a:t> = 0 to 255</a:t>
            </a:r>
          </a:p>
          <a:p>
            <a:pPr eaLnBrk="1" hangingPunct="1">
              <a:buFont typeface="Wingdings" panose="05000000000000000000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1800" dirty="0">
                <a:latin typeface="Calibri" pitchFamily="34" charset="0"/>
                <a:ea typeface="+mn-ea"/>
              </a:rPr>
              <a:t>			j = (j + S[</a:t>
            </a:r>
            <a:r>
              <a:rPr lang="en-US" sz="1800" dirty="0" err="1">
                <a:latin typeface="Calibri" pitchFamily="34" charset="0"/>
                <a:ea typeface="+mn-ea"/>
              </a:rPr>
              <a:t>i</a:t>
            </a:r>
            <a:r>
              <a:rPr lang="en-US" sz="1800" dirty="0">
                <a:latin typeface="Calibri" pitchFamily="34" charset="0"/>
                <a:ea typeface="+mn-ea"/>
              </a:rPr>
              <a:t>] + K[</a:t>
            </a:r>
            <a:r>
              <a:rPr lang="en-US" sz="1800" dirty="0" err="1">
                <a:latin typeface="Calibri" pitchFamily="34" charset="0"/>
                <a:ea typeface="+mn-ea"/>
              </a:rPr>
              <a:t>i</a:t>
            </a:r>
            <a:r>
              <a:rPr lang="en-US" sz="1800" dirty="0">
                <a:latin typeface="Calibri" pitchFamily="34" charset="0"/>
                <a:ea typeface="+mn-ea"/>
              </a:rPr>
              <a:t>]) mod 256</a:t>
            </a:r>
          </a:p>
          <a:p>
            <a:pPr eaLnBrk="1" hangingPunct="1">
              <a:buFont typeface="Wingdings" panose="05000000000000000000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1800" dirty="0">
                <a:latin typeface="Calibri" pitchFamily="34" charset="0"/>
                <a:ea typeface="+mn-ea"/>
              </a:rPr>
              <a:t>			swap(S[</a:t>
            </a:r>
            <a:r>
              <a:rPr lang="en-US" sz="1800" dirty="0" err="1">
                <a:latin typeface="Calibri" pitchFamily="34" charset="0"/>
                <a:ea typeface="+mn-ea"/>
              </a:rPr>
              <a:t>i</a:t>
            </a:r>
            <a:r>
              <a:rPr lang="en-US" sz="1800" dirty="0">
                <a:latin typeface="Calibri" pitchFamily="34" charset="0"/>
                <a:ea typeface="+mn-ea"/>
              </a:rPr>
              <a:t>], S[j])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alibri" pitchFamily="34" charset="0"/>
                <a:ea typeface="+mn-ea"/>
              </a:rPr>
              <a:t>		</a:t>
            </a:r>
            <a:r>
              <a:rPr lang="en-US" sz="1800" dirty="0" err="1">
                <a:latin typeface="Calibri" pitchFamily="34" charset="0"/>
                <a:ea typeface="+mn-ea"/>
              </a:rPr>
              <a:t>i</a:t>
            </a:r>
            <a:r>
              <a:rPr lang="en-US" sz="1800" dirty="0">
                <a:latin typeface="Calibri" pitchFamily="34" charset="0"/>
                <a:ea typeface="+mn-ea"/>
              </a:rPr>
              <a:t> = j = 0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en-US" sz="2000" dirty="0">
                <a:latin typeface="Calibri" pitchFamily="34" charset="0"/>
                <a:ea typeface="+mn-ea"/>
              </a:rPr>
              <a:t>S[] is the permutation of 0,1,...,255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Footer Placeholder 3">
            <a:extLst>
              <a:ext uri="{FF2B5EF4-FFF2-40B4-BE49-F238E27FC236}">
                <a16:creationId xmlns:a16="http://schemas.microsoft.com/office/drawing/2014/main" id="{C319CEE2-4B84-4FA7-BDFB-FA61CB720A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D1CD80CD-8481-4C0E-9B2B-570D6CA382D6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42B9F95A-5D9B-4EE2-8DDF-6CD2886A21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RC4 Keystream Generation</a:t>
            </a:r>
          </a:p>
        </p:txBody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034AC4C6-948A-4ADF-9F82-54D67E5D4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953000"/>
          </a:xfrm>
        </p:spPr>
        <p:txBody>
          <a:bodyPr/>
          <a:lstStyle/>
          <a:p>
            <a:pPr eaLnBrk="1" hangingPunct="1"/>
            <a:r>
              <a:rPr lang="en-US" altLang="en-US" sz="2000">
                <a:latin typeface="Calibri" panose="020F0502020204030204" pitchFamily="34" charset="0"/>
              </a:rPr>
              <a:t>To output a keystream byte, swap table elements and select a byte</a:t>
            </a:r>
          </a:p>
          <a:p>
            <a:pPr eaLnBrk="1" hangingPunct="1"/>
            <a:endParaRPr lang="en-US" altLang="en-US" sz="1600">
              <a:latin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>
                <a:latin typeface="Courier" pitchFamily="-84" charset="0"/>
              </a:rPr>
              <a:t>		i = (i + 1) mod 256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>
                <a:latin typeface="Courier" pitchFamily="-84" charset="0"/>
              </a:rPr>
              <a:t>		j = (j + S[i]) mod 256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>
                <a:latin typeface="Courier" pitchFamily="-84" charset="0"/>
              </a:rPr>
              <a:t>		swap(S[i], S[j])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>
                <a:latin typeface="Courier" pitchFamily="-84" charset="0"/>
              </a:rPr>
              <a:t>		t = (S[i] + S[j]) mod 256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>
                <a:latin typeface="Courier" pitchFamily="-84" charset="0"/>
              </a:rPr>
              <a:t>		KeyStreamByteSelected = S[t]</a:t>
            </a:r>
          </a:p>
          <a:p>
            <a:pPr eaLnBrk="1" hangingPunct="1"/>
            <a:endParaRPr lang="en-US" altLang="en-US" sz="1600"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sz="2000">
                <a:latin typeface="Calibri" panose="020F0502020204030204" pitchFamily="34" charset="0"/>
              </a:rPr>
              <a:t>Use the KeyStreamByteSelected to do XOR with one byte of plaintext, then iterate the keystream generation steps above for getting another byte of keystream</a:t>
            </a:r>
          </a:p>
          <a:p>
            <a:pPr eaLnBrk="1" hangingPunct="1"/>
            <a:r>
              <a:rPr lang="en-US" altLang="en-US" sz="2000" b="1">
                <a:solidFill>
                  <a:schemeClr val="accent2"/>
                </a:solidFill>
                <a:latin typeface="Calibri" panose="020F0502020204030204" pitchFamily="34" charset="0"/>
              </a:rPr>
              <a:t>Note:</a:t>
            </a:r>
            <a:r>
              <a:rPr lang="en-US" altLang="en-US" sz="2000">
                <a:latin typeface="Calibri" panose="020F0502020204030204" pitchFamily="34" charset="0"/>
              </a:rPr>
              <a:t> Some research results show that the first 256 bytes must be discarded, o</a:t>
            </a:r>
            <a:r>
              <a:rPr lang="en-US" altLang="en-US" sz="1800">
                <a:latin typeface="Calibri" panose="020F0502020204030204" pitchFamily="34" charset="0"/>
              </a:rPr>
              <a:t>therwise attacker may be able to recover the </a:t>
            </a:r>
            <a:r>
              <a:rPr lang="en-US" altLang="en-US" sz="2000">
                <a:solidFill>
                  <a:srgbClr val="00B050"/>
                </a:solidFill>
                <a:latin typeface="Calibri" panose="020F0502020204030204" pitchFamily="34" charset="0"/>
              </a:rPr>
              <a:t>key.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Footer Placeholder 3">
            <a:extLst>
              <a:ext uri="{FF2B5EF4-FFF2-40B4-BE49-F238E27FC236}">
                <a16:creationId xmlns:a16="http://schemas.microsoft.com/office/drawing/2014/main" id="{B867D897-5277-4194-82DD-F56656657F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95A40B4C-DC52-46C5-9215-086FCA77775F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0835" name="TextBox 4">
            <a:extLst>
              <a:ext uri="{FF2B5EF4-FFF2-40B4-BE49-F238E27FC236}">
                <a16:creationId xmlns:a16="http://schemas.microsoft.com/office/drawing/2014/main" id="{1D941AA3-C84A-4F3F-9DE7-E0BD5E710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57200"/>
            <a:ext cx="80772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Questions: What are the current symmetric key cryptosystems?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There are many…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They can be categorized into two types: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Stream Cipher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endParaRPr lang="en-US" altLang="en-US" sz="24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Block Cipher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4303EA-ECCA-4DDF-A016-0CA7BC2D475E}"/>
              </a:ext>
            </a:extLst>
          </p:cNvPr>
          <p:cNvSpPr/>
          <p:nvPr/>
        </p:nvSpPr>
        <p:spPr>
          <a:xfrm>
            <a:off x="4953000" y="2819400"/>
            <a:ext cx="1981200" cy="76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</a:rPr>
              <a:t>Cryptosystems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1E277E-18D7-46A8-9920-F3D74E1B1E38}"/>
              </a:ext>
            </a:extLst>
          </p:cNvPr>
          <p:cNvSpPr/>
          <p:nvPr/>
        </p:nvSpPr>
        <p:spPr>
          <a:xfrm>
            <a:off x="3429000" y="4114800"/>
            <a:ext cx="1981200" cy="762000"/>
          </a:xfrm>
          <a:prstGeom prst="rect">
            <a:avLst/>
          </a:prstGeom>
          <a:solidFill>
            <a:srgbClr val="BA3E06"/>
          </a:solidFill>
          <a:ln>
            <a:solidFill>
              <a:srgbClr val="BA3E0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</a:rPr>
              <a:t>Symmetric Key Cryptosystems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3B37E4-E41A-4C32-A3BB-042512CC2AD3}"/>
              </a:ext>
            </a:extLst>
          </p:cNvPr>
          <p:cNvSpPr/>
          <p:nvPr/>
        </p:nvSpPr>
        <p:spPr>
          <a:xfrm>
            <a:off x="2209800" y="5334000"/>
            <a:ext cx="1981200" cy="762000"/>
          </a:xfrm>
          <a:prstGeom prst="rect">
            <a:avLst/>
          </a:prstGeom>
          <a:solidFill>
            <a:srgbClr val="BA3E06"/>
          </a:solidFill>
          <a:ln>
            <a:solidFill>
              <a:srgbClr val="BA3E0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</a:rPr>
              <a:t>Stream Ciphers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08C2CC-CA01-4B7F-A185-FD4C0141F941}"/>
              </a:ext>
            </a:extLst>
          </p:cNvPr>
          <p:cNvSpPr/>
          <p:nvPr/>
        </p:nvSpPr>
        <p:spPr>
          <a:xfrm>
            <a:off x="4724400" y="5334000"/>
            <a:ext cx="1981200" cy="762000"/>
          </a:xfrm>
          <a:prstGeom prst="rect">
            <a:avLst/>
          </a:prstGeom>
          <a:solidFill>
            <a:srgbClr val="BA3E06"/>
          </a:solidFill>
          <a:ln>
            <a:solidFill>
              <a:srgbClr val="BA3E0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</a:rPr>
              <a:t>Block Ciphers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255F40-4B91-4162-87F2-D7E558C44DF7}"/>
              </a:ext>
            </a:extLst>
          </p:cNvPr>
          <p:cNvSpPr/>
          <p:nvPr/>
        </p:nvSpPr>
        <p:spPr>
          <a:xfrm>
            <a:off x="6629400" y="4114800"/>
            <a:ext cx="1981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</a:rPr>
              <a:t>Public Key Cryptosystems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E8E3B6C3-A0A0-4FBA-A1A8-0DF905A45C61}"/>
              </a:ext>
            </a:extLst>
          </p:cNvPr>
          <p:cNvCxnSpPr>
            <a:cxnSpLocks noChangeShapeType="1"/>
            <a:stCxn id="4" idx="2"/>
            <a:endCxn id="6" idx="0"/>
          </p:cNvCxnSpPr>
          <p:nvPr/>
        </p:nvCxnSpPr>
        <p:spPr bwMode="auto">
          <a:xfrm rot="5400000">
            <a:off x="4914900" y="3086100"/>
            <a:ext cx="533400" cy="15240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5FE763CE-C030-418A-AADF-B754E4344F5A}"/>
              </a:ext>
            </a:extLst>
          </p:cNvPr>
          <p:cNvCxnSpPr>
            <a:cxnSpLocks noChangeShapeType="1"/>
            <a:stCxn id="4" idx="2"/>
            <a:endCxn id="9" idx="0"/>
          </p:cNvCxnSpPr>
          <p:nvPr/>
        </p:nvCxnSpPr>
        <p:spPr bwMode="auto">
          <a:xfrm rot="16200000" flipH="1">
            <a:off x="6515100" y="3009900"/>
            <a:ext cx="533400" cy="16764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3F8DE0A0-D7F9-4D59-8786-5A85F5F2F6A2}"/>
              </a:ext>
            </a:extLst>
          </p:cNvPr>
          <p:cNvCxnSpPr>
            <a:cxnSpLocks noChangeShapeType="1"/>
            <a:stCxn id="6" idx="2"/>
            <a:endCxn id="7" idx="0"/>
          </p:cNvCxnSpPr>
          <p:nvPr/>
        </p:nvCxnSpPr>
        <p:spPr bwMode="auto">
          <a:xfrm rot="5400000">
            <a:off x="3581400" y="4495800"/>
            <a:ext cx="457200" cy="12192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3FE76BA-B5E2-4A20-B95D-85A09096EF2F}"/>
              </a:ext>
            </a:extLst>
          </p:cNvPr>
          <p:cNvCxnSpPr>
            <a:cxnSpLocks noChangeShapeType="1"/>
            <a:stCxn id="8" idx="0"/>
            <a:endCxn id="6" idx="2"/>
          </p:cNvCxnSpPr>
          <p:nvPr/>
        </p:nvCxnSpPr>
        <p:spPr bwMode="auto">
          <a:xfrm rot="16200000" flipV="1">
            <a:off x="4838700" y="4457700"/>
            <a:ext cx="457200" cy="12954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EF09D1C8-4687-42BD-907C-3901A61532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7772400" cy="609600"/>
          </a:xfrm>
        </p:spPr>
        <p:txBody>
          <a:bodyPr/>
          <a:lstStyle/>
          <a:p>
            <a:pPr eaLnBrk="1" hangingPunct="1"/>
            <a:r>
              <a:rPr lang="en-US" altLang="en-US" sz="3200"/>
              <a:t>Block Ciphers</a:t>
            </a:r>
          </a:p>
        </p:txBody>
      </p:sp>
      <p:sp>
        <p:nvSpPr>
          <p:cNvPr id="135171" name="Rectangle 3">
            <a:extLst>
              <a:ext uri="{FF2B5EF4-FFF2-40B4-BE49-F238E27FC236}">
                <a16:creationId xmlns:a16="http://schemas.microsoft.com/office/drawing/2014/main" id="{313E818F-D921-4C69-AAE5-45FEC952AC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3048000"/>
            <a:ext cx="8534400" cy="3048000"/>
          </a:xfrm>
        </p:spPr>
        <p:txBody>
          <a:bodyPr/>
          <a:lstStyle/>
          <a:p>
            <a:pPr eaLnBrk="1" hangingPunct="1"/>
            <a:r>
              <a:rPr lang="en-US" altLang="en-US" sz="2000"/>
              <a:t>A block cipher takes a </a:t>
            </a:r>
            <a:r>
              <a:rPr lang="en-US" altLang="en-US" sz="2000" i="1"/>
              <a:t>block</a:t>
            </a:r>
            <a:r>
              <a:rPr lang="en-US" altLang="en-US" sz="2000"/>
              <a:t> of </a:t>
            </a:r>
            <a:r>
              <a:rPr lang="en-US" altLang="en-US" sz="2000" b="1"/>
              <a:t>plaintext</a:t>
            </a:r>
            <a:r>
              <a:rPr lang="en-US" altLang="en-US" sz="2000"/>
              <a:t> and a </a:t>
            </a:r>
            <a:r>
              <a:rPr lang="en-US" altLang="en-US" sz="2000" b="1"/>
              <a:t>secret key</a:t>
            </a:r>
            <a:r>
              <a:rPr lang="en-US" altLang="en-US" sz="2000"/>
              <a:t>, produces a </a:t>
            </a:r>
            <a:r>
              <a:rPr lang="en-US" altLang="en-US" sz="2000" i="1"/>
              <a:t>block</a:t>
            </a:r>
            <a:r>
              <a:rPr lang="en-US" altLang="en-US" sz="2000"/>
              <a:t> of </a:t>
            </a:r>
            <a:r>
              <a:rPr lang="en-US" altLang="en-US" sz="2000" b="1"/>
              <a:t>ciphertext</a:t>
            </a:r>
            <a:r>
              <a:rPr lang="en-US" altLang="en-US" sz="2000"/>
              <a:t>.</a:t>
            </a: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altLang="en-US" sz="2000"/>
              <a:t>The key is </a:t>
            </a:r>
            <a:r>
              <a:rPr lang="en-US" altLang="en-US" sz="2000" b="1">
                <a:solidFill>
                  <a:srgbClr val="CC3300"/>
                </a:solidFill>
              </a:rPr>
              <a:t>reused</a:t>
            </a:r>
            <a:r>
              <a:rPr lang="en-US" altLang="en-US" sz="2000"/>
              <a:t> for different plaintext blocks</a:t>
            </a: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altLang="en-US" sz="2000"/>
              <a:t>Typical block sizes: </a:t>
            </a:r>
            <a:r>
              <a:rPr lang="en-US" altLang="en-US" sz="1800"/>
              <a:t>64 bits, 128 bits, 192 bits, 256 bits</a:t>
            </a:r>
            <a:endParaRPr lang="en-US" altLang="zh-CN" sz="1800">
              <a:ea typeface="SimSun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altLang="en-US" sz="2000"/>
              <a:t>Key sizes: </a:t>
            </a:r>
            <a:r>
              <a:rPr lang="en-US" altLang="en-US" sz="1800"/>
              <a:t>56 bits</a:t>
            </a:r>
            <a:r>
              <a:rPr lang="en-US" altLang="en-US" sz="2000"/>
              <a:t> (DES), </a:t>
            </a:r>
            <a:r>
              <a:rPr lang="en-US" altLang="en-US" sz="1800"/>
              <a:t>128/192/256 bits</a:t>
            </a:r>
            <a:r>
              <a:rPr lang="en-US" altLang="en-US" sz="2000"/>
              <a:t> (AES)</a:t>
            </a:r>
          </a:p>
          <a:p>
            <a:pPr eaLnBrk="1" hangingPunct="1">
              <a:spcBef>
                <a:spcPct val="40000"/>
              </a:spcBef>
            </a:pPr>
            <a:r>
              <a:rPr lang="en-US" altLang="en-US" sz="2000"/>
              <a:t>Popular block ciphers: DES, 3DES, AES, Twofish, Serpent</a:t>
            </a:r>
          </a:p>
        </p:txBody>
      </p:sp>
      <p:sp>
        <p:nvSpPr>
          <p:cNvPr id="135172" name="Rectangle 4">
            <a:extLst>
              <a:ext uri="{FF2B5EF4-FFF2-40B4-BE49-F238E27FC236}">
                <a16:creationId xmlns:a16="http://schemas.microsoft.com/office/drawing/2014/main" id="{EEA8D168-7C5B-44A8-8034-A58460EB1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863" y="1143000"/>
            <a:ext cx="1201737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35173" name="Line 5">
            <a:extLst>
              <a:ext uri="{FF2B5EF4-FFF2-40B4-BE49-F238E27FC236}">
                <a16:creationId xmlns:a16="http://schemas.microsoft.com/office/drawing/2014/main" id="{D899F398-D745-45CA-96F0-5A44D7BF1A0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10000" y="1752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35174" name="Line 6">
            <a:extLst>
              <a:ext uri="{FF2B5EF4-FFF2-40B4-BE49-F238E27FC236}">
                <a16:creationId xmlns:a16="http://schemas.microsoft.com/office/drawing/2014/main" id="{B418C0B9-BACB-4AB6-8F0D-265C52A3D72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14478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35175" name="Line 7">
            <a:extLst>
              <a:ext uri="{FF2B5EF4-FFF2-40B4-BE49-F238E27FC236}">
                <a16:creationId xmlns:a16="http://schemas.microsoft.com/office/drawing/2014/main" id="{B31D3870-A4F9-44E4-B43E-C925D2C8BB1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1825" y="14478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35176" name="Text Box 8">
            <a:extLst>
              <a:ext uri="{FF2B5EF4-FFF2-40B4-BE49-F238E27FC236}">
                <a16:creationId xmlns:a16="http://schemas.microsoft.com/office/drawing/2014/main" id="{5FB612E3-B7A9-487F-91CF-CF8C20220A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3900" y="2057400"/>
            <a:ext cx="1377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</a:rPr>
              <a:t>secret key</a:t>
            </a:r>
          </a:p>
        </p:txBody>
      </p:sp>
      <p:sp>
        <p:nvSpPr>
          <p:cNvPr id="135177" name="Text Box 9">
            <a:extLst>
              <a:ext uri="{FF2B5EF4-FFF2-40B4-BE49-F238E27FC236}">
                <a16:creationId xmlns:a16="http://schemas.microsoft.com/office/drawing/2014/main" id="{75013C2F-1199-4A1B-A3E4-02B654A60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0375" y="1219200"/>
            <a:ext cx="1166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</a:rPr>
              <a:t>plaintext</a:t>
            </a:r>
          </a:p>
        </p:txBody>
      </p:sp>
      <p:sp>
        <p:nvSpPr>
          <p:cNvPr id="135178" name="Text Box 10">
            <a:extLst>
              <a:ext uri="{FF2B5EF4-FFF2-40B4-BE49-F238E27FC236}">
                <a16:creationId xmlns:a16="http://schemas.microsoft.com/office/drawing/2014/main" id="{79927C11-1E09-4F68-84E4-3A1505786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219200"/>
            <a:ext cx="13731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</a:rPr>
              <a:t>Ciphertext</a:t>
            </a:r>
          </a:p>
        </p:txBody>
      </p:sp>
      <p:sp>
        <p:nvSpPr>
          <p:cNvPr id="135179" name="Text Box 12">
            <a:extLst>
              <a:ext uri="{FF2B5EF4-FFF2-40B4-BE49-F238E27FC236}">
                <a16:creationId xmlns:a16="http://schemas.microsoft.com/office/drawing/2014/main" id="{6B78F37D-E5F3-46AE-AB84-019C26198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219200"/>
            <a:ext cx="10668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Block Cipher</a:t>
            </a:r>
          </a:p>
        </p:txBody>
      </p:sp>
      <p:sp>
        <p:nvSpPr>
          <p:cNvPr id="135180" name="Line 13">
            <a:extLst>
              <a:ext uri="{FF2B5EF4-FFF2-40B4-BE49-F238E27FC236}">
                <a16:creationId xmlns:a16="http://schemas.microsoft.com/office/drawing/2014/main" id="{648C4DE2-46C3-4403-B6F5-6E7821967D3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2819400"/>
            <a:ext cx="845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/>
          <a:lstStyle/>
          <a:p>
            <a:endParaRPr lang="en-HK"/>
          </a:p>
        </p:txBody>
      </p:sp>
      <p:sp>
        <p:nvSpPr>
          <p:cNvPr id="135181" name="Footer Placeholder 3">
            <a:extLst>
              <a:ext uri="{FF2B5EF4-FFF2-40B4-BE49-F238E27FC236}">
                <a16:creationId xmlns:a16="http://schemas.microsoft.com/office/drawing/2014/main" id="{A264483E-5E96-4DD8-88A4-E19DD385F8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7FA381EE-FAAC-45B6-AE05-2CDFEB64A572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F09BF1CE-EEC3-4EB2-B804-DA23C27A98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7772400" cy="609600"/>
          </a:xfrm>
        </p:spPr>
        <p:txBody>
          <a:bodyPr/>
          <a:lstStyle/>
          <a:p>
            <a:pPr eaLnBrk="1" hangingPunct="1"/>
            <a:r>
              <a:rPr lang="en-US" altLang="en-US" sz="3200" b="1">
                <a:solidFill>
                  <a:schemeClr val="tx1"/>
                </a:solidFill>
                <a:latin typeface="Calibri" panose="020F0502020204030204" pitchFamily="34" charset="0"/>
              </a:rPr>
              <a:t>DES (Data Encryption Standard)</a:t>
            </a:r>
          </a:p>
        </p:txBody>
      </p:sp>
      <p:sp>
        <p:nvSpPr>
          <p:cNvPr id="137219" name="Footer Placeholder 3">
            <a:extLst>
              <a:ext uri="{FF2B5EF4-FFF2-40B4-BE49-F238E27FC236}">
                <a16:creationId xmlns:a16="http://schemas.microsoft.com/office/drawing/2014/main" id="{A0566F63-523D-4D3F-BEC4-0C3B3C6027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5B2D89D4-BC2D-4CD9-8B8F-6139CB3F20E2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37220" name="Picture 2">
            <a:extLst>
              <a:ext uri="{FF2B5EF4-FFF2-40B4-BE49-F238E27FC236}">
                <a16:creationId xmlns:a16="http://schemas.microsoft.com/office/drawing/2014/main" id="{E28D299B-BB14-4BC1-88B7-DD759A5A1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676400"/>
            <a:ext cx="5111750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7872A4F-15B1-46FA-9910-95438A001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136650"/>
            <a:ext cx="2438400" cy="304800"/>
          </a:xfrm>
          <a:prstGeom prst="rect">
            <a:avLst/>
          </a:prstGeom>
          <a:gradFill rotWithShape="1">
            <a:gsLst>
              <a:gs pos="0">
                <a:srgbClr val="00E9A6"/>
              </a:gs>
              <a:gs pos="20000">
                <a:srgbClr val="00E3A3"/>
              </a:gs>
              <a:gs pos="100000">
                <a:srgbClr val="00AD7B"/>
              </a:gs>
            </a:gsLst>
            <a:lin ang="5400000"/>
          </a:gradFill>
          <a:ln w="9525">
            <a:solidFill>
              <a:srgbClr val="00CC9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34" charset="0"/>
              </a:rPr>
              <a:t>64-bit Plaintext Block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6B1365-C1DE-4EC7-A154-30A18FFA9BB7}"/>
              </a:ext>
            </a:extLst>
          </p:cNvPr>
          <p:cNvCxnSpPr>
            <a:cxnSpLocks noChangeShapeType="1"/>
            <a:stCxn id="16" idx="2"/>
          </p:cNvCxnSpPr>
          <p:nvPr/>
        </p:nvCxnSpPr>
        <p:spPr bwMode="auto">
          <a:xfrm rot="5400000">
            <a:off x="4800601" y="1593850"/>
            <a:ext cx="304800" cy="3175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B6BB86-4E39-4293-851C-6ED5F618A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5937250"/>
            <a:ext cx="2590800" cy="304800"/>
          </a:xfrm>
          <a:prstGeom prst="rect">
            <a:avLst/>
          </a:prstGeom>
          <a:gradFill rotWithShape="1">
            <a:gsLst>
              <a:gs pos="0">
                <a:srgbClr val="00E9A6"/>
              </a:gs>
              <a:gs pos="20000">
                <a:srgbClr val="00E3A3"/>
              </a:gs>
              <a:gs pos="100000">
                <a:srgbClr val="00AD7B"/>
              </a:gs>
            </a:gsLst>
            <a:lin ang="5400000"/>
          </a:gradFill>
          <a:ln w="9525">
            <a:solidFill>
              <a:srgbClr val="00CC9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34" charset="0"/>
              </a:rPr>
              <a:t>64-bit Ciphertext Block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CCA17A3-CE86-4C55-863B-AAD24D9C016C}"/>
              </a:ext>
            </a:extLst>
          </p:cNvPr>
          <p:cNvCxnSpPr>
            <a:cxnSpLocks noChangeShapeType="1"/>
            <a:endCxn id="20" idx="0"/>
          </p:cNvCxnSpPr>
          <p:nvPr/>
        </p:nvCxnSpPr>
        <p:spPr bwMode="auto">
          <a:xfrm rot="5400000">
            <a:off x="4763294" y="5745956"/>
            <a:ext cx="381000" cy="1588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</p:cxnSp>
      <p:sp>
        <p:nvSpPr>
          <p:cNvPr id="137225" name="TextBox 24">
            <a:extLst>
              <a:ext uri="{FF2B5EF4-FFF2-40B4-BE49-F238E27FC236}">
                <a16:creationId xmlns:a16="http://schemas.microsoft.com/office/drawing/2014/main" id="{841CD3AD-7490-4D2D-A2C5-660C1DFF2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2514600"/>
            <a:ext cx="1371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Calibri" panose="020F0502020204030204" pitchFamily="34" charset="0"/>
              </a:rPr>
              <a:t>16 rounds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4510D4-7B32-4259-A92F-E007C77E3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432050"/>
            <a:ext cx="2057400" cy="304800"/>
          </a:xfrm>
          <a:prstGeom prst="rect">
            <a:avLst/>
          </a:prstGeom>
          <a:solidFill>
            <a:srgbClr val="BA3E06"/>
          </a:solidFill>
          <a:ln w="9525">
            <a:solidFill>
              <a:srgbClr val="00CC9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34" charset="0"/>
              </a:rPr>
              <a:t>56-bit  Secret Key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25C86F6-DEFB-4029-A0B2-FAACD5C4A55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620794" y="2888456"/>
            <a:ext cx="304800" cy="1588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</p:cxnSp>
      <p:sp>
        <p:nvSpPr>
          <p:cNvPr id="137228" name="TextBox 27">
            <a:extLst>
              <a:ext uri="{FF2B5EF4-FFF2-40B4-BE49-F238E27FC236}">
                <a16:creationId xmlns:a16="http://schemas.microsoft.com/office/drawing/2014/main" id="{EA2136B5-8B8A-4EB7-A6D4-2E08B3DBF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965450"/>
            <a:ext cx="4048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i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137229" name="Rectangle 3">
            <a:extLst>
              <a:ext uri="{FF2B5EF4-FFF2-40B4-BE49-F238E27FC236}">
                <a16:creationId xmlns:a16="http://schemas.microsoft.com/office/drawing/2014/main" id="{176FFDCA-D4CA-4823-A38F-4FD441304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143000"/>
            <a:ext cx="33528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Clr>
                <a:srgbClr val="3333CC"/>
              </a:buClr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Ciphertext obtained from plaintext by iterating a </a:t>
            </a:r>
            <a:r>
              <a:rPr lang="en-US" altLang="en-US" sz="2000" b="1">
                <a:solidFill>
                  <a:srgbClr val="0070C0"/>
                </a:solidFill>
                <a:latin typeface="Calibri" panose="020F0502020204030204" pitchFamily="34" charset="0"/>
              </a:rPr>
              <a:t>round function (i.e. cryptographic operations)</a:t>
            </a:r>
            <a:endParaRPr lang="en-US" altLang="en-US" sz="200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pPr eaLnBrk="1" hangingPunct="1">
              <a:buClr>
                <a:srgbClr val="3333CC"/>
              </a:buClr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Input to round function consists of </a:t>
            </a:r>
            <a:r>
              <a:rPr lang="en-US" altLang="en-US" sz="2000" b="1">
                <a:solidFill>
                  <a:srgbClr val="0070C0"/>
                </a:solidFill>
                <a:latin typeface="Calibri" panose="020F0502020204030204" pitchFamily="34" charset="0"/>
              </a:rPr>
              <a:t>a round key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000" i="1">
                <a:solidFill>
                  <a:srgbClr val="000000"/>
                </a:solidFill>
                <a:latin typeface="Calibri" panose="020F0502020204030204" pitchFamily="34" charset="0"/>
              </a:rPr>
              <a:t>K</a:t>
            </a:r>
            <a:r>
              <a:rPr lang="en-US" altLang="en-US" sz="2000" i="1" baseline="-25000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 and the output of the previous round</a:t>
            </a:r>
          </a:p>
          <a:p>
            <a:pPr eaLnBrk="1" hangingPunct="1">
              <a:buClr>
                <a:srgbClr val="3333CC"/>
              </a:buClr>
            </a:pPr>
            <a:endParaRPr lang="en-US" altLang="en-US" sz="20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buClr>
                <a:srgbClr val="3333CC"/>
              </a:buClr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The DES round function is also known as </a:t>
            </a:r>
            <a:r>
              <a:rPr lang="en-US" altLang="en-US" sz="2000" b="1">
                <a:solidFill>
                  <a:srgbClr val="0070C0"/>
                </a:solidFill>
                <a:latin typeface="Calibri" panose="020F0502020204030204" pitchFamily="34" charset="0"/>
              </a:rPr>
              <a:t>Feistel Transformation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3">
            <a:extLst>
              <a:ext uri="{FF2B5EF4-FFF2-40B4-BE49-F238E27FC236}">
                <a16:creationId xmlns:a16="http://schemas.microsoft.com/office/drawing/2014/main" id="{89C1698F-36E8-4CBE-B7BE-F9AEF7A837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C09B0752-4745-4192-BCC0-1524A4D7D9CA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E6A4D6B5-4FFE-4B50-A504-BA605E1C87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76600" y="1295400"/>
            <a:ext cx="5181600" cy="3657600"/>
          </a:xfrm>
        </p:spPr>
        <p:txBody>
          <a:bodyPr/>
          <a:lstStyle/>
          <a:p>
            <a:pPr marL="0" indent="0" algn="just">
              <a:buFont typeface="Wingdings" panose="05000000000000000000" pitchFamily="2" charset="2"/>
              <a:buNone/>
            </a:pPr>
            <a:r>
              <a:rPr lang="en-GB" altLang="en-US" sz="2800" i="1" dirty="0">
                <a:latin typeface="Calibri" panose="020F0502020204030204" pitchFamily="34" charset="0"/>
              </a:rPr>
              <a:t>"The history of codes and ciphers is the story of the centuries-old battle between codemakers and codebreakers, an intellectual arms race that has had a dramatic impact on the course of history." </a:t>
            </a:r>
            <a:br>
              <a:rPr lang="en-GB" altLang="en-US" dirty="0">
                <a:latin typeface="Calibri" panose="020F0502020204030204" pitchFamily="34" charset="0"/>
              </a:rPr>
            </a:br>
            <a:r>
              <a:rPr lang="en-GB" altLang="en-US" dirty="0">
                <a:latin typeface="Calibri" panose="020F0502020204030204" pitchFamily="34" charset="0"/>
              </a:rPr>
              <a:t>– Simon Singh, The Code Book</a:t>
            </a:r>
          </a:p>
        </p:txBody>
      </p:sp>
      <p:pic>
        <p:nvPicPr>
          <p:cNvPr id="28676" name="Picture 3">
            <a:extLst>
              <a:ext uri="{FF2B5EF4-FFF2-40B4-BE49-F238E27FC236}">
                <a16:creationId xmlns:a16="http://schemas.microsoft.com/office/drawing/2014/main" id="{71E59664-56FC-41EF-8C10-E08FA8835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24955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tle 1">
            <a:extLst>
              <a:ext uri="{FF2B5EF4-FFF2-40B4-BE49-F238E27FC236}">
                <a16:creationId xmlns:a16="http://schemas.microsoft.com/office/drawing/2014/main" id="{AAFB2289-39A7-47F6-8FF5-CB449F4F43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Feistel Structure</a:t>
            </a:r>
          </a:p>
        </p:txBody>
      </p:sp>
      <p:sp>
        <p:nvSpPr>
          <p:cNvPr id="139267" name="Footer Placeholder 3">
            <a:extLst>
              <a:ext uri="{FF2B5EF4-FFF2-40B4-BE49-F238E27FC236}">
                <a16:creationId xmlns:a16="http://schemas.microsoft.com/office/drawing/2014/main" id="{C016D6E3-BD02-4428-A8C1-E29D5D3A09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BE28F6C6-C281-4214-BB80-57987FFC2CDB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39268" name="Picture 2">
            <a:extLst>
              <a:ext uri="{FF2B5EF4-FFF2-40B4-BE49-F238E27FC236}">
                <a16:creationId xmlns:a16="http://schemas.microsoft.com/office/drawing/2014/main" id="{96C9DC2A-A7B6-4007-827A-3C8CFF30A3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63713" y="1828800"/>
            <a:ext cx="5616575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Footer Placeholder 3">
            <a:extLst>
              <a:ext uri="{FF2B5EF4-FFF2-40B4-BE49-F238E27FC236}">
                <a16:creationId xmlns:a16="http://schemas.microsoft.com/office/drawing/2014/main" id="{8585B375-F7D8-48F3-899D-43804BD961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8CDDF1B3-823B-4CE4-8FF8-45267474665B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41315" name="Object 2">
            <a:extLst>
              <a:ext uri="{FF2B5EF4-FFF2-40B4-BE49-F238E27FC236}">
                <a16:creationId xmlns:a16="http://schemas.microsoft.com/office/drawing/2014/main" id="{5E3DF662-1CE7-44E4-971E-8D8BAF89F0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533400"/>
          <a:ext cx="264160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8000000" imgH="14695238" progId="">
                  <p:embed/>
                </p:oleObj>
              </mc:Choice>
              <mc:Fallback>
                <p:oleObj name="Photo Editor Photo" r:id="rId3" imgW="8000000" imgH="14695238" progId="">
                  <p:embed/>
                  <p:pic>
                    <p:nvPicPr>
                      <p:cNvPr id="141315" name="Object 2">
                        <a:extLst>
                          <a:ext uri="{FF2B5EF4-FFF2-40B4-BE49-F238E27FC236}">
                            <a16:creationId xmlns:a16="http://schemas.microsoft.com/office/drawing/2014/main" id="{5E3DF662-1CE7-44E4-971E-8D8BAF89F0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33400"/>
                        <a:ext cx="2641600" cy="548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6" name="Rectangle 5">
            <a:extLst>
              <a:ext uri="{FF2B5EF4-FFF2-40B4-BE49-F238E27FC236}">
                <a16:creationId xmlns:a16="http://schemas.microsoft.com/office/drawing/2014/main" id="{B2D3F0B5-296A-40E3-8661-F30195FDE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295400"/>
            <a:ext cx="2590800" cy="990600"/>
          </a:xfrm>
          <a:prstGeom prst="rect">
            <a:avLst/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1317" name="Rectangle 6">
            <a:extLst>
              <a:ext uri="{FF2B5EF4-FFF2-40B4-BE49-F238E27FC236}">
                <a16:creationId xmlns:a16="http://schemas.microsoft.com/office/drawing/2014/main" id="{6468736C-7E22-4262-9472-E6229BE6C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886200"/>
            <a:ext cx="2590800" cy="914400"/>
          </a:xfrm>
          <a:prstGeom prst="rect">
            <a:avLst/>
          </a:prstGeom>
          <a:noFill/>
          <a:ln w="317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1318" name="Rectangle 7">
            <a:extLst>
              <a:ext uri="{FF2B5EF4-FFF2-40B4-BE49-F238E27FC236}">
                <a16:creationId xmlns:a16="http://schemas.microsoft.com/office/drawing/2014/main" id="{4E012942-803D-49B1-87F2-AD027557E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362200"/>
            <a:ext cx="2590800" cy="914400"/>
          </a:xfrm>
          <a:prstGeom prst="rect">
            <a:avLst/>
          </a:prstGeom>
          <a:noFill/>
          <a:ln w="317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4EF2E-44C6-43BD-B0BE-1FE215B6D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743200"/>
            <a:ext cx="1066800" cy="609600"/>
          </a:xfrm>
          <a:prstGeom prst="rect">
            <a:avLst/>
          </a:prstGeom>
          <a:gradFill rotWithShape="1">
            <a:gsLst>
              <a:gs pos="0">
                <a:srgbClr val="1414CC"/>
              </a:gs>
              <a:gs pos="20000">
                <a:srgbClr val="1717C7"/>
              </a:gs>
              <a:gs pos="100000">
                <a:srgbClr val="0F0F98"/>
              </a:gs>
            </a:gsLst>
            <a:lin ang="5400000"/>
          </a:gradFill>
          <a:ln w="9525">
            <a:solidFill>
              <a:srgbClr val="2828B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800" b="1" dirty="0">
                <a:solidFill>
                  <a:srgbClr val="FFFFFF"/>
                </a:solidFill>
                <a:latin typeface="Calibri" pitchFamily="34" charset="0"/>
              </a:rPr>
              <a:t>Round Function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134564-AC89-4712-B70C-4F1F9EB6B57E}"/>
              </a:ext>
            </a:extLst>
          </p:cNvPr>
          <p:cNvCxnSpPr>
            <a:stCxn id="11" idx="3"/>
          </p:cNvCxnSpPr>
          <p:nvPr/>
        </p:nvCxnSpPr>
        <p:spPr>
          <a:xfrm flipV="1">
            <a:off x="1447800" y="1752600"/>
            <a:ext cx="45720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78EA09-9255-4483-9DE5-43A7BEE68433}"/>
              </a:ext>
            </a:extLst>
          </p:cNvPr>
          <p:cNvCxnSpPr>
            <a:stCxn id="11" idx="3"/>
            <a:endCxn id="141318" idx="1"/>
          </p:cNvCxnSpPr>
          <p:nvPr/>
        </p:nvCxnSpPr>
        <p:spPr>
          <a:xfrm flipV="1">
            <a:off x="1447800" y="2819400"/>
            <a:ext cx="4572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A53B5E-6B06-452A-B6E2-7169C1BC249E}"/>
              </a:ext>
            </a:extLst>
          </p:cNvPr>
          <p:cNvCxnSpPr>
            <a:stCxn id="11" idx="3"/>
            <a:endCxn id="141317" idx="1"/>
          </p:cNvCxnSpPr>
          <p:nvPr/>
        </p:nvCxnSpPr>
        <p:spPr>
          <a:xfrm>
            <a:off x="1447800" y="3048000"/>
            <a:ext cx="45720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1DF6849-00D4-4165-8FB0-50BF74650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2743200"/>
            <a:ext cx="1676400" cy="609600"/>
          </a:xfrm>
          <a:prstGeom prst="rect">
            <a:avLst/>
          </a:prstGeom>
          <a:gradFill rotWithShape="1">
            <a:gsLst>
              <a:gs pos="0">
                <a:srgbClr val="1414CC"/>
              </a:gs>
              <a:gs pos="20000">
                <a:srgbClr val="1717C7"/>
              </a:gs>
              <a:gs pos="100000">
                <a:srgbClr val="0F0F98"/>
              </a:gs>
            </a:gsLst>
            <a:lin ang="5400000"/>
          </a:gradFill>
          <a:ln w="9525">
            <a:solidFill>
              <a:srgbClr val="2828B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800" b="1" dirty="0">
                <a:solidFill>
                  <a:srgbClr val="FFFFFF"/>
                </a:solidFill>
                <a:latin typeface="Calibri" pitchFamily="34" charset="0"/>
              </a:rPr>
              <a:t>Key-expansion Algorithm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AC8CA5-8AF8-46CD-81A1-EFD37DE98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133600"/>
            <a:ext cx="2057400" cy="304800"/>
          </a:xfrm>
          <a:prstGeom prst="rect">
            <a:avLst/>
          </a:prstGeom>
          <a:solidFill>
            <a:srgbClr val="BA3E06"/>
          </a:solidFill>
          <a:ln w="9525">
            <a:solidFill>
              <a:srgbClr val="00CC9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34" charset="0"/>
              </a:rPr>
              <a:t>56-bit  Secret Key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13ABBE-C4D0-491B-9A0D-6655D218914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620794" y="2590006"/>
            <a:ext cx="304800" cy="1588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4FD6BBE-C432-4335-ABA0-9C4339977FAE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343400" y="1981200"/>
            <a:ext cx="2667000" cy="8382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DF112D45-1294-4B8A-A5AE-A6A691322BE8}"/>
              </a:ext>
            </a:extLst>
          </p:cNvPr>
          <p:cNvCxnSpPr>
            <a:cxnSpLocks noChangeShapeType="1"/>
            <a:stCxn id="20" idx="1"/>
          </p:cNvCxnSpPr>
          <p:nvPr/>
        </p:nvCxnSpPr>
        <p:spPr bwMode="auto">
          <a:xfrm rot="10800000">
            <a:off x="4343400" y="2971800"/>
            <a:ext cx="2667000" cy="762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5CA88A7C-DE57-4024-9390-54B654B30573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419600" y="3200400"/>
            <a:ext cx="2590800" cy="12192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41329" name="TextBox 33">
            <a:extLst>
              <a:ext uri="{FF2B5EF4-FFF2-40B4-BE49-F238E27FC236}">
                <a16:creationId xmlns:a16="http://schemas.microsoft.com/office/drawing/2014/main" id="{08DC3A1A-4841-404B-82BF-850A44C48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3276600"/>
            <a:ext cx="2460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9">
            <a:extLst>
              <a:ext uri="{FF2B5EF4-FFF2-40B4-BE49-F238E27FC236}">
                <a16:creationId xmlns:a16="http://schemas.microsoft.com/office/drawing/2014/main" id="{05541588-A1AF-412A-B56F-6F7FCB6C4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867400"/>
            <a:ext cx="457200" cy="4572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363" name="Footer Placeholder 3">
            <a:extLst>
              <a:ext uri="{FF2B5EF4-FFF2-40B4-BE49-F238E27FC236}">
                <a16:creationId xmlns:a16="http://schemas.microsoft.com/office/drawing/2014/main" id="{0159E446-D61E-4275-B26B-E9CA032805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477000"/>
            <a:ext cx="7848600" cy="38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A0AB06A9-F62D-413D-BC73-62DF2D929401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364" name="Rectangle 2">
            <a:extLst>
              <a:ext uri="{FF2B5EF4-FFF2-40B4-BE49-F238E27FC236}">
                <a16:creationId xmlns:a16="http://schemas.microsoft.com/office/drawing/2014/main" id="{FE8B2D7B-6CE8-4690-A92F-5D24CCEFC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25" y="152400"/>
            <a:ext cx="457200" cy="4572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365" name="Rectangle 3">
            <a:extLst>
              <a:ext uri="{FF2B5EF4-FFF2-40B4-BE49-F238E27FC236}">
                <a16:creationId xmlns:a16="http://schemas.microsoft.com/office/drawing/2014/main" id="{67540C32-387B-459E-8EA4-70F5BF72F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400"/>
            <a:ext cx="48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L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i-1</a:t>
            </a:r>
          </a:p>
        </p:txBody>
      </p:sp>
      <p:sp>
        <p:nvSpPr>
          <p:cNvPr id="143366" name="Rectangle 5">
            <a:extLst>
              <a:ext uri="{FF2B5EF4-FFF2-40B4-BE49-F238E27FC236}">
                <a16:creationId xmlns:a16="http://schemas.microsoft.com/office/drawing/2014/main" id="{FB3F9866-7F5F-4D62-B4AB-3595048B5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152400"/>
            <a:ext cx="457200" cy="4572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i-1</a:t>
            </a:r>
            <a:endParaRPr lang="en-US" altLang="en-US" sz="2400" baseline="-25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367" name="Line 6">
            <a:extLst>
              <a:ext uri="{FF2B5EF4-FFF2-40B4-BE49-F238E27FC236}">
                <a16:creationId xmlns:a16="http://schemas.microsoft.com/office/drawing/2014/main" id="{E57057F4-C158-4BE3-A41B-21F6D510151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609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68" name="Rectangle 7">
            <a:extLst>
              <a:ext uri="{FF2B5EF4-FFF2-40B4-BE49-F238E27FC236}">
                <a16:creationId xmlns:a16="http://schemas.microsoft.com/office/drawing/2014/main" id="{3B0D64E4-CAF7-4CD1-AFA9-ADEEA2F5D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0813" y="1322388"/>
            <a:ext cx="10175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Times-Roman" charset="0"/>
              </a:rPr>
              <a:t>expand</a:t>
            </a: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369" name="Rectangle 8">
            <a:extLst>
              <a:ext uri="{FF2B5EF4-FFF2-40B4-BE49-F238E27FC236}">
                <a16:creationId xmlns:a16="http://schemas.microsoft.com/office/drawing/2014/main" id="{646336EB-BE30-49FE-B40D-CBEED2EF0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725" y="1295400"/>
            <a:ext cx="1143000" cy="5334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370" name="Rectangle 9">
            <a:extLst>
              <a:ext uri="{FF2B5EF4-FFF2-40B4-BE49-F238E27FC236}">
                <a16:creationId xmlns:a16="http://schemas.microsoft.com/office/drawing/2014/main" id="{947A3D3D-5AFA-4C04-B620-5250F95D0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450" y="1346200"/>
            <a:ext cx="649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Times-Roman" charset="0"/>
              </a:rPr>
              <a:t>shift</a:t>
            </a:r>
          </a:p>
        </p:txBody>
      </p:sp>
      <p:sp>
        <p:nvSpPr>
          <p:cNvPr id="143371" name="Rectangle 10">
            <a:extLst>
              <a:ext uri="{FF2B5EF4-FFF2-40B4-BE49-F238E27FC236}">
                <a16:creationId xmlns:a16="http://schemas.microsoft.com/office/drawing/2014/main" id="{EF134D3A-F7E4-413B-8B27-A77CAAE1D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4925" y="1295400"/>
            <a:ext cx="1143000" cy="5334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372" name="Rectangle 11">
            <a:extLst>
              <a:ext uri="{FF2B5EF4-FFF2-40B4-BE49-F238E27FC236}">
                <a16:creationId xmlns:a16="http://schemas.microsoft.com/office/drawing/2014/main" id="{14B41782-038F-4D4C-9DBD-F3C672717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1346200"/>
            <a:ext cx="649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Times-Roman" charset="0"/>
              </a:rPr>
              <a:t>shift</a:t>
            </a:r>
            <a:endParaRPr lang="en-US" altLang="en-US" sz="2400">
              <a:solidFill>
                <a:srgbClr val="000000"/>
              </a:solidFill>
              <a:latin typeface="Times-Roman" charset="0"/>
            </a:endParaRPr>
          </a:p>
        </p:txBody>
      </p:sp>
      <p:sp>
        <p:nvSpPr>
          <p:cNvPr id="143373" name="Rectangle 12">
            <a:extLst>
              <a:ext uri="{FF2B5EF4-FFF2-40B4-BE49-F238E27FC236}">
                <a16:creationId xmlns:a16="http://schemas.microsoft.com/office/drawing/2014/main" id="{B7124A4D-FB13-4909-8023-D35362C3F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9988" y="76200"/>
            <a:ext cx="658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Times-Roman" charset="0"/>
              </a:rPr>
              <a:t>key</a:t>
            </a:r>
          </a:p>
        </p:txBody>
      </p:sp>
      <p:sp>
        <p:nvSpPr>
          <p:cNvPr id="143374" name="Rectangle 13">
            <a:extLst>
              <a:ext uri="{FF2B5EF4-FFF2-40B4-BE49-F238E27FC236}">
                <a16:creationId xmlns:a16="http://schemas.microsoft.com/office/drawing/2014/main" id="{0F2D4DCD-0743-4516-8F17-B51CCEE02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76200"/>
            <a:ext cx="2362200" cy="5334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375" name="Rectangle 14">
            <a:extLst>
              <a:ext uri="{FF2B5EF4-FFF2-40B4-BE49-F238E27FC236}">
                <a16:creationId xmlns:a16="http://schemas.microsoft.com/office/drawing/2014/main" id="{C40B4AA7-1160-403C-BE75-74D4E7AC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9038" y="5751513"/>
            <a:ext cx="658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Times-Roman" charset="0"/>
              </a:rPr>
              <a:t>key</a:t>
            </a:r>
          </a:p>
        </p:txBody>
      </p:sp>
      <p:sp>
        <p:nvSpPr>
          <p:cNvPr id="143376" name="Rectangle 15">
            <a:extLst>
              <a:ext uri="{FF2B5EF4-FFF2-40B4-BE49-F238E27FC236}">
                <a16:creationId xmlns:a16="http://schemas.microsoft.com/office/drawing/2014/main" id="{6FA140D4-6A47-40F1-971D-A080B5DDB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5715000"/>
            <a:ext cx="2362200" cy="5334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377" name="Rectangle 16">
            <a:extLst>
              <a:ext uri="{FF2B5EF4-FFF2-40B4-BE49-F238E27FC236}">
                <a16:creationId xmlns:a16="http://schemas.microsoft.com/office/drawing/2014/main" id="{A54782A6-04B0-4ED6-A3E5-F701C432F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725" y="4267200"/>
            <a:ext cx="1031875" cy="381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378" name="Rectangle 17">
            <a:extLst>
              <a:ext uri="{FF2B5EF4-FFF2-40B4-BE49-F238E27FC236}">
                <a16:creationId xmlns:a16="http://schemas.microsoft.com/office/drawing/2014/main" id="{F83CBEBC-EB22-45AB-9233-6C3409F22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250" y="3214688"/>
            <a:ext cx="1022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S-boxes</a:t>
            </a: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379" name="Rectangle 18">
            <a:extLst>
              <a:ext uri="{FF2B5EF4-FFF2-40B4-BE49-F238E27FC236}">
                <a16:creationId xmlns:a16="http://schemas.microsoft.com/office/drawing/2014/main" id="{12108015-8765-4B63-A824-9271AEB4F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465388"/>
            <a:ext cx="1285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Times-Roman" charset="0"/>
              </a:rPr>
              <a:t>compress</a:t>
            </a:r>
          </a:p>
        </p:txBody>
      </p:sp>
      <p:sp>
        <p:nvSpPr>
          <p:cNvPr id="143380" name="Line 19">
            <a:extLst>
              <a:ext uri="{FF2B5EF4-FFF2-40B4-BE49-F238E27FC236}">
                <a16:creationId xmlns:a16="http://schemas.microsoft.com/office/drawing/2014/main" id="{662BC4CD-E130-44D8-8989-0F5E4A7182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835525" y="6096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81" name="Line 20">
            <a:extLst>
              <a:ext uri="{FF2B5EF4-FFF2-40B4-BE49-F238E27FC236}">
                <a16:creationId xmlns:a16="http://schemas.microsoft.com/office/drawing/2014/main" id="{B342B21E-66DE-49BA-95B0-4B37CDD7DE2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2325" y="6096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82" name="Line 21">
            <a:extLst>
              <a:ext uri="{FF2B5EF4-FFF2-40B4-BE49-F238E27FC236}">
                <a16:creationId xmlns:a16="http://schemas.microsoft.com/office/drawing/2014/main" id="{6542DB38-A5D0-497A-BCEE-862C0FB6F2A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35525" y="1828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83" name="Line 22">
            <a:extLst>
              <a:ext uri="{FF2B5EF4-FFF2-40B4-BE49-F238E27FC236}">
                <a16:creationId xmlns:a16="http://schemas.microsoft.com/office/drawing/2014/main" id="{F6949512-5A6F-4075-A25D-53F30DC86B9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2325" y="1828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84" name="Line 23">
            <a:extLst>
              <a:ext uri="{FF2B5EF4-FFF2-40B4-BE49-F238E27FC236}">
                <a16:creationId xmlns:a16="http://schemas.microsoft.com/office/drawing/2014/main" id="{FB59DCCA-7D95-410A-8DD5-53C86A2F89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03438" y="2514600"/>
            <a:ext cx="24685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85" name="Line 24">
            <a:extLst>
              <a:ext uri="{FF2B5EF4-FFF2-40B4-BE49-F238E27FC236}">
                <a16:creationId xmlns:a16="http://schemas.microsoft.com/office/drawing/2014/main" id="{3BF34910-E5C9-41CE-BC28-E6B18A77572F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1752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86" name="Line 25">
            <a:extLst>
              <a:ext uri="{FF2B5EF4-FFF2-40B4-BE49-F238E27FC236}">
                <a16:creationId xmlns:a16="http://schemas.microsoft.com/office/drawing/2014/main" id="{340EFA26-684B-4511-851A-6F7386F70C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81200" y="5410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87" name="Rectangle 26">
            <a:extLst>
              <a:ext uri="{FF2B5EF4-FFF2-40B4-BE49-F238E27FC236}">
                <a16:creationId xmlns:a16="http://schemas.microsoft.com/office/drawing/2014/main" id="{E151AE32-4F8C-4C79-AC70-04351AE50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25" y="5867400"/>
            <a:ext cx="457200" cy="4572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388" name="Rectangle 27">
            <a:extLst>
              <a:ext uri="{FF2B5EF4-FFF2-40B4-BE49-F238E27FC236}">
                <a16:creationId xmlns:a16="http://schemas.microsoft.com/office/drawing/2014/main" id="{D0964BA2-15E7-4460-BC46-A6E9F3EDA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25" y="5867400"/>
            <a:ext cx="3651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Times-Roman" charset="0"/>
              </a:rPr>
              <a:t>L</a:t>
            </a:r>
            <a:r>
              <a:rPr lang="en-US" altLang="en-US" sz="2000" baseline="-25000">
                <a:solidFill>
                  <a:srgbClr val="000000"/>
                </a:solidFill>
                <a:latin typeface="Times-Roman" charset="0"/>
              </a:rPr>
              <a:t>i</a:t>
            </a:r>
            <a:endParaRPr lang="en-US" altLang="en-US" sz="2400" baseline="-25000">
              <a:solidFill>
                <a:srgbClr val="000000"/>
              </a:solidFill>
              <a:latin typeface="Times-Roman" charset="0"/>
            </a:endParaRPr>
          </a:p>
        </p:txBody>
      </p:sp>
      <p:sp>
        <p:nvSpPr>
          <p:cNvPr id="143389" name="Rectangle 28">
            <a:extLst>
              <a:ext uri="{FF2B5EF4-FFF2-40B4-BE49-F238E27FC236}">
                <a16:creationId xmlns:a16="http://schemas.microsoft.com/office/drawing/2014/main" id="{551734BF-ACB0-43C7-9E2E-9B91B79E7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988" y="5867400"/>
            <a:ext cx="4095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Times-Roman" charset="0"/>
              </a:rPr>
              <a:t>R</a:t>
            </a:r>
            <a:r>
              <a:rPr lang="en-US" altLang="en-US" sz="2000" baseline="-25000">
                <a:solidFill>
                  <a:srgbClr val="000000"/>
                </a:solidFill>
                <a:latin typeface="Times-Roman" charset="0"/>
              </a:rPr>
              <a:t>i</a:t>
            </a:r>
            <a:endParaRPr lang="en-US" altLang="en-US" sz="2400" baseline="-25000">
              <a:solidFill>
                <a:srgbClr val="000000"/>
              </a:solidFill>
              <a:latin typeface="Times-Roman" charset="0"/>
            </a:endParaRPr>
          </a:p>
        </p:txBody>
      </p:sp>
      <p:sp>
        <p:nvSpPr>
          <p:cNvPr id="143390" name="Line 30">
            <a:extLst>
              <a:ext uri="{FF2B5EF4-FFF2-40B4-BE49-F238E27FC236}">
                <a16:creationId xmlns:a16="http://schemas.microsoft.com/office/drawing/2014/main" id="{0C3EA6A0-9510-42E3-B8C2-DA0C71EE12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125" y="609600"/>
            <a:ext cx="727075" cy="464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91" name="Line 31">
            <a:extLst>
              <a:ext uri="{FF2B5EF4-FFF2-40B4-BE49-F238E27FC236}">
                <a16:creationId xmlns:a16="http://schemas.microsoft.com/office/drawing/2014/main" id="{348EC311-6ED4-44DE-B3AF-AC5F36069D3D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5257800"/>
            <a:ext cx="6508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92" name="Line 32">
            <a:extLst>
              <a:ext uri="{FF2B5EF4-FFF2-40B4-BE49-F238E27FC236}">
                <a16:creationId xmlns:a16="http://schemas.microsoft.com/office/drawing/2014/main" id="{C66C3536-2B37-42C3-8211-B622767A4A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43000" y="838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93" name="Line 33">
            <a:extLst>
              <a:ext uri="{FF2B5EF4-FFF2-40B4-BE49-F238E27FC236}">
                <a16:creationId xmlns:a16="http://schemas.microsoft.com/office/drawing/2014/main" id="{14349B51-E75E-4CA1-A536-6F0217732B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2125" y="838200"/>
            <a:ext cx="650875" cy="502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94" name="Line 34">
            <a:extLst>
              <a:ext uri="{FF2B5EF4-FFF2-40B4-BE49-F238E27FC236}">
                <a16:creationId xmlns:a16="http://schemas.microsoft.com/office/drawing/2014/main" id="{4E900478-18AE-47D8-BC80-A27A581B5EE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8325" y="1828800"/>
            <a:ext cx="0" cy="388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95" name="Line 35">
            <a:extLst>
              <a:ext uri="{FF2B5EF4-FFF2-40B4-BE49-F238E27FC236}">
                <a16:creationId xmlns:a16="http://schemas.microsoft.com/office/drawing/2014/main" id="{E26DEE63-50D8-4D7D-BF08-5A23CCEFE370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9525" y="1828800"/>
            <a:ext cx="0" cy="388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96" name="Rectangle 36">
            <a:extLst>
              <a:ext uri="{FF2B5EF4-FFF2-40B4-BE49-F238E27FC236}">
                <a16:creationId xmlns:a16="http://schemas.microsoft.com/office/drawing/2014/main" id="{C77FF13C-DA67-4B17-8461-3BBF0DFD6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363913"/>
            <a:ext cx="493713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28</a:t>
            </a:r>
          </a:p>
        </p:txBody>
      </p:sp>
      <p:sp>
        <p:nvSpPr>
          <p:cNvPr id="143397" name="Rectangle 37">
            <a:extLst>
              <a:ext uri="{FF2B5EF4-FFF2-40B4-BE49-F238E27FC236}">
                <a16:creationId xmlns:a16="http://schemas.microsoft.com/office/drawing/2014/main" id="{D376CDC8-BD76-4079-86D3-7B5A185F2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363913"/>
            <a:ext cx="493713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28</a:t>
            </a:r>
          </a:p>
        </p:txBody>
      </p:sp>
      <p:sp>
        <p:nvSpPr>
          <p:cNvPr id="143398" name="Rectangle 38">
            <a:extLst>
              <a:ext uri="{FF2B5EF4-FFF2-40B4-BE49-F238E27FC236}">
                <a16:creationId xmlns:a16="http://schemas.microsoft.com/office/drawing/2014/main" id="{E628C0F6-A3C8-426C-AD02-72BAD3C8E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685800"/>
            <a:ext cx="49371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28</a:t>
            </a:r>
          </a:p>
        </p:txBody>
      </p:sp>
      <p:sp>
        <p:nvSpPr>
          <p:cNvPr id="143399" name="Rectangle 39">
            <a:extLst>
              <a:ext uri="{FF2B5EF4-FFF2-40B4-BE49-F238E27FC236}">
                <a16:creationId xmlns:a16="http://schemas.microsoft.com/office/drawing/2014/main" id="{871D4390-FA65-4378-A428-CE02C949A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685800"/>
            <a:ext cx="49371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28</a:t>
            </a:r>
          </a:p>
        </p:txBody>
      </p:sp>
      <p:sp>
        <p:nvSpPr>
          <p:cNvPr id="143400" name="Rectangle 40">
            <a:extLst>
              <a:ext uri="{FF2B5EF4-FFF2-40B4-BE49-F238E27FC236}">
                <a16:creationId xmlns:a16="http://schemas.microsoft.com/office/drawing/2014/main" id="{9B2911D4-093F-4457-92C1-2998F02FE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763713"/>
            <a:ext cx="493713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28</a:t>
            </a:r>
          </a:p>
        </p:txBody>
      </p:sp>
      <p:sp>
        <p:nvSpPr>
          <p:cNvPr id="143401" name="Rectangle 41">
            <a:extLst>
              <a:ext uri="{FF2B5EF4-FFF2-40B4-BE49-F238E27FC236}">
                <a16:creationId xmlns:a16="http://schemas.microsoft.com/office/drawing/2014/main" id="{69A8413E-FD74-4BA3-BEF1-A4D1DED93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5525" y="1763713"/>
            <a:ext cx="493713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28</a:t>
            </a:r>
          </a:p>
        </p:txBody>
      </p:sp>
      <p:sp>
        <p:nvSpPr>
          <p:cNvPr id="143402" name="Rectangle 42">
            <a:extLst>
              <a:ext uri="{FF2B5EF4-FFF2-40B4-BE49-F238E27FC236}">
                <a16:creationId xmlns:a16="http://schemas.microsoft.com/office/drawing/2014/main" id="{A4D21AB6-0DDE-4C98-A180-46A20001F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688" y="2514600"/>
            <a:ext cx="493712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48</a:t>
            </a:r>
          </a:p>
        </p:txBody>
      </p:sp>
      <p:sp>
        <p:nvSpPr>
          <p:cNvPr id="143403" name="Rectangle 43">
            <a:extLst>
              <a:ext uri="{FF2B5EF4-FFF2-40B4-BE49-F238E27FC236}">
                <a16:creationId xmlns:a16="http://schemas.microsoft.com/office/drawing/2014/main" id="{146CFDF0-F151-4E84-9859-2B62E11CA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125" y="609600"/>
            <a:ext cx="49371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32</a:t>
            </a:r>
          </a:p>
        </p:txBody>
      </p:sp>
      <p:sp>
        <p:nvSpPr>
          <p:cNvPr id="143404" name="Rectangle 44">
            <a:extLst>
              <a:ext uri="{FF2B5EF4-FFF2-40B4-BE49-F238E27FC236}">
                <a16:creationId xmlns:a16="http://schemas.microsoft.com/office/drawing/2014/main" id="{36196D72-22D5-47D0-B060-E6E4F671A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0888" y="1752600"/>
            <a:ext cx="493712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48</a:t>
            </a:r>
          </a:p>
        </p:txBody>
      </p:sp>
      <p:sp>
        <p:nvSpPr>
          <p:cNvPr id="143405" name="Rectangle 45">
            <a:extLst>
              <a:ext uri="{FF2B5EF4-FFF2-40B4-BE49-F238E27FC236}">
                <a16:creationId xmlns:a16="http://schemas.microsoft.com/office/drawing/2014/main" id="{A8DFE258-4A44-46BC-B96A-732B7B0C0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3733800"/>
            <a:ext cx="49371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32</a:t>
            </a:r>
          </a:p>
        </p:txBody>
      </p:sp>
      <p:sp>
        <p:nvSpPr>
          <p:cNvPr id="143406" name="Rectangle 46">
            <a:extLst>
              <a:ext uri="{FF2B5EF4-FFF2-40B4-BE49-F238E27FC236}">
                <a16:creationId xmlns:a16="http://schemas.microsoft.com/office/drawing/2014/main" id="{E897C9FA-3338-4205-B835-57560E9F3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5410200"/>
            <a:ext cx="49371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32</a:t>
            </a:r>
          </a:p>
        </p:txBody>
      </p:sp>
      <p:sp>
        <p:nvSpPr>
          <p:cNvPr id="143407" name="Rectangle 47">
            <a:extLst>
              <a:ext uri="{FF2B5EF4-FFF2-40B4-BE49-F238E27FC236}">
                <a16:creationId xmlns:a16="http://schemas.microsoft.com/office/drawing/2014/main" id="{E05203EE-6372-4BE9-B516-50992629A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828800"/>
            <a:ext cx="49371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32</a:t>
            </a:r>
          </a:p>
        </p:txBody>
      </p:sp>
      <p:sp>
        <p:nvSpPr>
          <p:cNvPr id="143408" name="Rectangle 48">
            <a:extLst>
              <a:ext uri="{FF2B5EF4-FFF2-40B4-BE49-F238E27FC236}">
                <a16:creationId xmlns:a16="http://schemas.microsoft.com/office/drawing/2014/main" id="{A4C87C68-F26C-4B8F-B3D2-1BCF980AF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4419600"/>
            <a:ext cx="49371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32</a:t>
            </a:r>
          </a:p>
        </p:txBody>
      </p:sp>
      <p:sp>
        <p:nvSpPr>
          <p:cNvPr id="143409" name="Rectangle 49">
            <a:extLst>
              <a:ext uri="{FF2B5EF4-FFF2-40B4-BE49-F238E27FC236}">
                <a16:creationId xmlns:a16="http://schemas.microsoft.com/office/drawing/2014/main" id="{DF944753-5CF0-414D-9F77-5E99798EA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1371600"/>
            <a:ext cx="18288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3333CC"/>
                </a:solidFill>
                <a:latin typeface="Calibri" panose="020F0502020204030204" pitchFamily="34" charset="0"/>
              </a:rPr>
              <a:t>One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3333CC"/>
                </a:solidFill>
                <a:latin typeface="Calibri" panose="020F0502020204030204" pitchFamily="34" charset="0"/>
              </a:rPr>
              <a:t>Round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3333CC"/>
                </a:solidFill>
                <a:latin typeface="Calibri" panose="020F0502020204030204" pitchFamily="34" charset="0"/>
              </a:rPr>
              <a:t> of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3333CC"/>
                </a:solidFill>
                <a:latin typeface="Calibri" panose="020F0502020204030204" pitchFamily="34" charset="0"/>
              </a:rPr>
              <a:t>DES</a:t>
            </a:r>
          </a:p>
        </p:txBody>
      </p:sp>
      <p:sp>
        <p:nvSpPr>
          <p:cNvPr id="143410" name="Rectangle 50">
            <a:extLst>
              <a:ext uri="{FF2B5EF4-FFF2-40B4-BE49-F238E27FC236}">
                <a16:creationId xmlns:a16="http://schemas.microsoft.com/office/drawing/2014/main" id="{424E3823-1ACD-4E29-81CD-6D8F39E40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0888" y="2590800"/>
            <a:ext cx="493712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48</a:t>
            </a:r>
          </a:p>
        </p:txBody>
      </p:sp>
      <p:sp>
        <p:nvSpPr>
          <p:cNvPr id="143411" name="Rectangle 51">
            <a:extLst>
              <a:ext uri="{FF2B5EF4-FFF2-40B4-BE49-F238E27FC236}">
                <a16:creationId xmlns:a16="http://schemas.microsoft.com/office/drawing/2014/main" id="{B85F28B0-AAEB-4334-AB20-0DF6EBE07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4659313"/>
            <a:ext cx="493713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32</a:t>
            </a:r>
          </a:p>
        </p:txBody>
      </p:sp>
      <p:sp>
        <p:nvSpPr>
          <p:cNvPr id="143412" name="AutoShape 52">
            <a:extLst>
              <a:ext uri="{FF2B5EF4-FFF2-40B4-BE49-F238E27FC236}">
                <a16:creationId xmlns:a16="http://schemas.microsoft.com/office/drawing/2014/main" id="{56DC6093-CBDE-4854-99D4-972AA0E7A4B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143000" y="1219200"/>
            <a:ext cx="1600200" cy="5334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HK"/>
          </a:p>
        </p:txBody>
      </p:sp>
      <p:sp>
        <p:nvSpPr>
          <p:cNvPr id="143413" name="AutoShape 53">
            <a:extLst>
              <a:ext uri="{FF2B5EF4-FFF2-40B4-BE49-F238E27FC236}">
                <a16:creationId xmlns:a16="http://schemas.microsoft.com/office/drawing/2014/main" id="{8697AA16-20C8-40FB-86DF-E4ED56C62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2362200"/>
            <a:ext cx="1676400" cy="6096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HK"/>
          </a:p>
        </p:txBody>
      </p:sp>
      <p:sp>
        <p:nvSpPr>
          <p:cNvPr id="143414" name="Rectangle 54">
            <a:extLst>
              <a:ext uri="{FF2B5EF4-FFF2-40B4-BE49-F238E27FC236}">
                <a16:creationId xmlns:a16="http://schemas.microsoft.com/office/drawing/2014/main" id="{76628DC6-93BE-4377-8E5B-13D3F55E4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9600" y="1981200"/>
            <a:ext cx="43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Times-Roman" charset="0"/>
              </a:rPr>
              <a:t>K</a:t>
            </a:r>
            <a:r>
              <a:rPr lang="en-US" altLang="en-US" sz="2400" baseline="-25000">
                <a:solidFill>
                  <a:srgbClr val="000000"/>
                </a:solidFill>
                <a:latin typeface="Times-Roman" charset="0"/>
              </a:rPr>
              <a:t>i</a:t>
            </a:r>
            <a:endParaRPr lang="en-US" altLang="en-US" sz="2400">
              <a:solidFill>
                <a:srgbClr val="000000"/>
              </a:solidFill>
              <a:latin typeface="Times-Roman" charset="0"/>
            </a:endParaRPr>
          </a:p>
        </p:txBody>
      </p:sp>
      <p:sp>
        <p:nvSpPr>
          <p:cNvPr id="143415" name="Rectangle 55">
            <a:extLst>
              <a:ext uri="{FF2B5EF4-FFF2-40B4-BE49-F238E27FC236}">
                <a16:creationId xmlns:a16="http://schemas.microsoft.com/office/drawing/2014/main" id="{DCC1D6CC-E7C1-4471-AA8F-DEA50809C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850" y="4281488"/>
            <a:ext cx="768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P box</a:t>
            </a: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416" name="AutoShape 56">
            <a:extLst>
              <a:ext uri="{FF2B5EF4-FFF2-40B4-BE49-F238E27FC236}">
                <a16:creationId xmlns:a16="http://schemas.microsoft.com/office/drawing/2014/main" id="{369EF44C-202F-4C04-8F8D-6EF058D3B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124200"/>
            <a:ext cx="1676400" cy="6096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HK"/>
          </a:p>
        </p:txBody>
      </p:sp>
      <p:sp>
        <p:nvSpPr>
          <p:cNvPr id="143417" name="Line 57">
            <a:extLst>
              <a:ext uri="{FF2B5EF4-FFF2-40B4-BE49-F238E27FC236}">
                <a16:creationId xmlns:a16="http://schemas.microsoft.com/office/drawing/2014/main" id="{507893F3-5E96-492D-9716-1F3B243CFFA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2590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418" name="Line 58">
            <a:extLst>
              <a:ext uri="{FF2B5EF4-FFF2-40B4-BE49-F238E27FC236}">
                <a16:creationId xmlns:a16="http://schemas.microsoft.com/office/drawing/2014/main" id="{74FCE156-B0A1-4EF6-98F0-1D6A78B397C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3733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419" name="Line 59">
            <a:extLst>
              <a:ext uri="{FF2B5EF4-FFF2-40B4-BE49-F238E27FC236}">
                <a16:creationId xmlns:a16="http://schemas.microsoft.com/office/drawing/2014/main" id="{3335B443-2638-40AD-AA5B-6FED2B9BE0E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4648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420" name="Rectangle 60">
            <a:extLst>
              <a:ext uri="{FF2B5EF4-FFF2-40B4-BE49-F238E27FC236}">
                <a16:creationId xmlns:a16="http://schemas.microsoft.com/office/drawing/2014/main" id="{B8227224-C9BE-497D-8ED3-D41AE384E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288" y="5105400"/>
            <a:ext cx="417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sym typeface="Symbol" panose="05050102010706020507" pitchFamily="18" charset="2"/>
              </a:rPr>
              <a:t></a:t>
            </a: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421" name="Rectangle 61">
            <a:extLst>
              <a:ext uri="{FF2B5EF4-FFF2-40B4-BE49-F238E27FC236}">
                <a16:creationId xmlns:a16="http://schemas.microsoft.com/office/drawing/2014/main" id="{4F761022-3DB0-4CAF-97B2-7595F4B8B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288" y="2286000"/>
            <a:ext cx="417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sym typeface="Symbol" panose="05050102010706020507" pitchFamily="18" charset="2"/>
              </a:rPr>
              <a:t></a:t>
            </a:r>
            <a:endParaRPr lang="en-US" altLang="en-US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Footer Placeholder 3">
            <a:extLst>
              <a:ext uri="{FF2B5EF4-FFF2-40B4-BE49-F238E27FC236}">
                <a16:creationId xmlns:a16="http://schemas.microsoft.com/office/drawing/2014/main" id="{E3ED2E8C-5F43-41B2-9F1D-CBB02A7ADB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AEBA3B4D-4911-4DCF-9868-9A947FB8B664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5411" name="TextBox 4">
            <a:extLst>
              <a:ext uri="{FF2B5EF4-FFF2-40B4-BE49-F238E27FC236}">
                <a16:creationId xmlns:a16="http://schemas.microsoft.com/office/drawing/2014/main" id="{767B5267-67E1-4386-96FF-C58F31470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81000"/>
            <a:ext cx="75326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 of good block cipher algorithms</a:t>
            </a:r>
          </a:p>
        </p:txBody>
      </p:sp>
      <p:sp>
        <p:nvSpPr>
          <p:cNvPr id="145412" name="TextBox 6">
            <a:extLst>
              <a:ext uri="{FF2B5EF4-FFF2-40B4-BE49-F238E27FC236}">
                <a16:creationId xmlns:a16="http://schemas.microsoft.com/office/drawing/2014/main" id="{89F4532E-F878-4D0A-A1BA-91915AD9D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371600"/>
            <a:ext cx="83820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7663" indent="-347663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804863" indent="-347663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>
                <a:solidFill>
                  <a:srgbClr val="000000"/>
                </a:solidFill>
                <a:latin typeface="Calibri" panose="020F0502020204030204" pitchFamily="34" charset="0"/>
              </a:rPr>
              <a:t>Confusion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Calibri" panose="020F0502020204030204" pitchFamily="34" charset="0"/>
              <a:buChar char="–"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A small change in the key should be able to change 50% of the ciphertext</a:t>
            </a:r>
          </a:p>
          <a:p>
            <a:pPr lvl="1" algn="just" eaLnBrk="1" hangingPunct="1">
              <a:spcBef>
                <a:spcPct val="0"/>
              </a:spcBef>
              <a:buClrTx/>
              <a:buSzTx/>
              <a:buFont typeface="Calibri" panose="020F0502020204030204" pitchFamily="34" charset="0"/>
              <a:buChar char="–"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An attacker using a bruteforce attack shouldn</a:t>
            </a:r>
            <a:r>
              <a:rPr lang="en-US" altLang="ja-JP" sz="2000">
                <a:solidFill>
                  <a:srgbClr val="000000"/>
                </a:solidFill>
                <a:latin typeface="Calibri" panose="020F0502020204030204" pitchFamily="34" charset="0"/>
              </a:rPr>
              <a:t>’t receive any signs that he is getting closer to the correct key</a:t>
            </a:r>
          </a:p>
          <a:p>
            <a:pPr algn="just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>
                <a:solidFill>
                  <a:srgbClr val="000000"/>
                </a:solidFill>
                <a:latin typeface="Calibri" panose="020F0502020204030204" pitchFamily="34" charset="0"/>
              </a:rPr>
              <a:t>Diffusion</a:t>
            </a:r>
          </a:p>
          <a:p>
            <a:pPr lvl="1" algn="just" eaLnBrk="1" hangingPunct="1">
              <a:spcBef>
                <a:spcPct val="0"/>
              </a:spcBef>
              <a:buClrTx/>
              <a:buSzTx/>
              <a:buFont typeface="Calibri" panose="020F0502020204030204" pitchFamily="34" charset="0"/>
              <a:buChar char="–"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A small change in the plaintext should cause 50% of the ciphertext to change</a:t>
            </a:r>
          </a:p>
          <a:p>
            <a:pPr lvl="1" algn="just" eaLnBrk="1" hangingPunct="1">
              <a:spcBef>
                <a:spcPct val="0"/>
              </a:spcBef>
              <a:buClrTx/>
              <a:buSzTx/>
              <a:buFont typeface="Calibri" panose="020F0502020204030204" pitchFamily="34" charset="0"/>
              <a:buChar char="–"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Hide any statistical relation between the plaintext and the ciphertext</a:t>
            </a:r>
          </a:p>
          <a:p>
            <a:pPr algn="just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>
                <a:solidFill>
                  <a:srgbClr val="000000"/>
                </a:solidFill>
                <a:latin typeface="Calibri" panose="020F0502020204030204" pitchFamily="34" charset="0"/>
              </a:rPr>
              <a:t>Completion</a:t>
            </a:r>
          </a:p>
          <a:p>
            <a:pPr lvl="1" algn="just" eaLnBrk="1" hangingPunct="1">
              <a:spcBef>
                <a:spcPct val="0"/>
              </a:spcBef>
              <a:buClrTx/>
              <a:buSzTx/>
              <a:buFont typeface="Calibri" panose="020F0502020204030204" pitchFamily="34" charset="0"/>
              <a:buChar char="–"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Each bit of the ciphertext depends on each bit of the key</a:t>
            </a:r>
          </a:p>
          <a:p>
            <a:pPr lvl="1" algn="just" eaLnBrk="1" hangingPunct="1">
              <a:spcBef>
                <a:spcPct val="0"/>
              </a:spcBef>
              <a:buClrTx/>
              <a:buSzTx/>
              <a:buFont typeface="Calibri" panose="020F0502020204030204" pitchFamily="34" charset="0"/>
              <a:buChar char="–"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The attacker won’</a:t>
            </a:r>
            <a:r>
              <a:rPr lang="en-US" altLang="ja-JP" sz="2000">
                <a:solidFill>
                  <a:srgbClr val="000000"/>
                </a:solidFill>
                <a:latin typeface="Calibri" panose="020F0502020204030204" pitchFamily="34" charset="0"/>
              </a:rPr>
              <a:t>t be able to find valid parts of the key using divide and conquer methods</a:t>
            </a:r>
            <a:endParaRPr lang="en-US" altLang="en-US" sz="2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Footer Placeholder 3">
            <a:extLst>
              <a:ext uri="{FF2B5EF4-FFF2-40B4-BE49-F238E27FC236}">
                <a16:creationId xmlns:a16="http://schemas.microsoft.com/office/drawing/2014/main" id="{AA6BFD54-E14E-4A67-8E6C-D1BF59EADE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29DEF0C1-D547-4001-BA43-BBE0FFB0F96E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A299DC64-1F94-4D6C-8B0D-F9BE138045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Security of DES</a:t>
            </a:r>
          </a:p>
        </p:txBody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DE91DC83-502A-45B2-A5D6-FBCC6F304F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05000"/>
            <a:ext cx="8153400" cy="4114800"/>
          </a:xfrm>
        </p:spPr>
        <p:txBody>
          <a:bodyPr/>
          <a:lstStyle/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Security of DES depends solely on the internals of </a:t>
            </a:r>
            <a:r>
              <a:rPr lang="en-US" altLang="en-US" sz="2400" i="1">
                <a:latin typeface="Calibri" panose="020F0502020204030204" pitchFamily="34" charset="0"/>
              </a:rPr>
              <a:t>f</a:t>
            </a:r>
          </a:p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More than thirty years of intense analysis has revealed no </a:t>
            </a:r>
            <a:r>
              <a:rPr lang="ja-JP" altLang="en-US" sz="2400">
                <a:latin typeface="Calibri" panose="020F0502020204030204" pitchFamily="34" charset="0"/>
              </a:rPr>
              <a:t>“</a:t>
            </a:r>
            <a:r>
              <a:rPr lang="en-US" altLang="ja-JP" sz="2400">
                <a:latin typeface="Calibri" panose="020F0502020204030204" pitchFamily="34" charset="0"/>
              </a:rPr>
              <a:t>back door</a:t>
            </a:r>
            <a:r>
              <a:rPr lang="ja-JP" altLang="en-US" sz="2400">
                <a:latin typeface="Calibri" panose="020F0502020204030204" pitchFamily="34" charset="0"/>
              </a:rPr>
              <a:t>”</a:t>
            </a:r>
            <a:endParaRPr lang="en-US" altLang="ja-JP" sz="2400"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The most effective attack today against DES is still the exhaustive key search (a.k.a. bruteforce attack)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Footer Placeholder 3">
            <a:extLst>
              <a:ext uri="{FF2B5EF4-FFF2-40B4-BE49-F238E27FC236}">
                <a16:creationId xmlns:a16="http://schemas.microsoft.com/office/drawing/2014/main" id="{EB216E7B-9DBD-495B-9157-8EEAF06D5E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F34E0803-60B4-4CA3-B3B3-A3E8419BBFA4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9507" name="TextBox 4">
            <a:extLst>
              <a:ext uri="{FF2B5EF4-FFF2-40B4-BE49-F238E27FC236}">
                <a16:creationId xmlns:a16="http://schemas.microsoft.com/office/drawing/2014/main" id="{ADC6D37C-894C-433B-A879-E38433AAA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381000"/>
            <a:ext cx="6403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Bruteforce Attack | Exhaustive Key Search</a:t>
            </a:r>
          </a:p>
        </p:txBody>
      </p:sp>
      <p:sp>
        <p:nvSpPr>
          <p:cNvPr id="149508" name="TextBox 6">
            <a:extLst>
              <a:ext uri="{FF2B5EF4-FFF2-40B4-BE49-F238E27FC236}">
                <a16:creationId xmlns:a16="http://schemas.microsoft.com/office/drawing/2014/main" id="{4999E896-775D-4173-85A7-3319307A5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9200"/>
            <a:ext cx="83820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7663" indent="-347663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>
                <a:solidFill>
                  <a:srgbClr val="0070C0"/>
                </a:solidFill>
                <a:latin typeface="Calibri" panose="020F0502020204030204" pitchFamily="34" charset="0"/>
              </a:rPr>
              <a:t>An algorithm is secure when the easiest way of attacking it is by bruteforce attack.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i.e. check all possible key combinations one by one (could be done in parallel)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For a key of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 bits, the total number of possible keys (or the entire key space) is 2</a:t>
            </a:r>
            <a:r>
              <a:rPr lang="en-US" altLang="en-US" sz="2400" i="1" baseline="3000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An average of half the combinations should be tried in order to find the key, i.e. 2</a:t>
            </a:r>
            <a:r>
              <a:rPr lang="en-US" altLang="en-US" sz="2400" i="1" baseline="3000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2400" baseline="30000">
                <a:solidFill>
                  <a:srgbClr val="000000"/>
                </a:solidFill>
                <a:latin typeface="Calibri" panose="020F0502020204030204" pitchFamily="34" charset="0"/>
              </a:rPr>
              <a:t>-1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Nowadays the minimum recommended key size is 128 bits to make it impossible for a bruteforce attack.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>
            <a:extLst>
              <a:ext uri="{FF2B5EF4-FFF2-40B4-BE49-F238E27FC236}">
                <a16:creationId xmlns:a16="http://schemas.microsoft.com/office/drawing/2014/main" id="{F049FDB2-4B38-44E9-897A-23E02F985E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533400"/>
          </a:xfrm>
        </p:spPr>
        <p:txBody>
          <a:bodyPr/>
          <a:lstStyle/>
          <a:p>
            <a:pPr eaLnBrk="1" hangingPunct="1"/>
            <a:r>
              <a:rPr lang="en-US" altLang="en-U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Bruteforce Attack Against DES</a:t>
            </a:r>
          </a:p>
        </p:txBody>
      </p:sp>
      <p:sp>
        <p:nvSpPr>
          <p:cNvPr id="151555" name="Rectangle 3">
            <a:extLst>
              <a:ext uri="{FF2B5EF4-FFF2-40B4-BE49-F238E27FC236}">
                <a16:creationId xmlns:a16="http://schemas.microsoft.com/office/drawing/2014/main" id="{2CC08028-6A3D-4AD1-8015-7C216554CB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4267200"/>
          </a:xfrm>
        </p:spPr>
        <p:txBody>
          <a:bodyPr/>
          <a:lstStyle/>
          <a:p>
            <a:pPr eaLnBrk="1" hangingPunct="1">
              <a:spcBef>
                <a:spcPct val="40000"/>
              </a:spcBef>
              <a:tabLst>
                <a:tab pos="1031875" algn="l"/>
              </a:tabLst>
            </a:pPr>
            <a:r>
              <a:rPr lang="en-US" altLang="en-US" sz="2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Known-Plaintext Attack: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Given a plaintext </a:t>
            </a:r>
            <a:r>
              <a:rPr lang="en-US" altLang="en-US" sz="2000" b="1" i="1">
                <a:solidFill>
                  <a:srgbClr val="CC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and corresponding ciphertext </a:t>
            </a:r>
            <a:r>
              <a:rPr lang="en-US" altLang="en-US" sz="2000" b="1" i="1">
                <a:solidFill>
                  <a:srgbClr val="CC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, every possible key would be tested until a key </a:t>
            </a:r>
            <a:r>
              <a:rPr lang="en-US" altLang="en-US" sz="2000" b="1" i="1">
                <a:solidFill>
                  <a:srgbClr val="CC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is found such that</a:t>
            </a:r>
          </a:p>
          <a:p>
            <a:pPr eaLnBrk="1" hangingPunct="1">
              <a:spcBef>
                <a:spcPct val="40000"/>
              </a:spcBef>
              <a:buFontTx/>
              <a:buNone/>
              <a:tabLst>
                <a:tab pos="1031875" algn="l"/>
              </a:tabLst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en-US" sz="2400" i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en-US" sz="2400" i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400" i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) = </a:t>
            </a:r>
            <a:r>
              <a:rPr lang="en-US" altLang="en-US" sz="2400" i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  <a:p>
            <a:pPr eaLnBrk="1" hangingPunct="1">
              <a:spcBef>
                <a:spcPct val="40000"/>
              </a:spcBef>
              <a:buFontTx/>
              <a:buNone/>
              <a:tabLst>
                <a:tab pos="1031875" algn="l"/>
              </a:tabLst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	Note: there may be more than one such key </a:t>
            </a:r>
            <a:r>
              <a:rPr lang="en-US" altLang="en-US" sz="2000" b="1" i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>
              <a:spcBef>
                <a:spcPct val="40000"/>
              </a:spcBef>
              <a:tabLst>
                <a:tab pos="1031875" algn="l"/>
              </a:tabLst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Total number of keys = 2</a:t>
            </a:r>
            <a:r>
              <a:rPr lang="en-US" altLang="en-US" sz="2000" baseline="30000">
                <a:latin typeface="Arial" panose="020B0604020202020204" pitchFamily="34" charset="0"/>
                <a:cs typeface="Arial" panose="020B0604020202020204" pitchFamily="34" charset="0"/>
              </a:rPr>
              <a:t>56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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7.2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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altLang="en-US" sz="2000" baseline="3000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keys</a:t>
            </a:r>
          </a:p>
          <a:p>
            <a:pPr eaLnBrk="1" hangingPunct="1">
              <a:spcBef>
                <a:spcPct val="40000"/>
              </a:spcBef>
              <a:tabLst>
                <a:tab pos="1031875" algn="l"/>
              </a:tabLst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Assume at the speed of 10</a:t>
            </a:r>
            <a:r>
              <a:rPr lang="en-US" altLang="en-US" sz="2000" baseline="300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encryptions per second, it would need more than 1000 years to break DES.</a:t>
            </a:r>
          </a:p>
          <a:p>
            <a:pPr eaLnBrk="1" hangingPunct="1">
              <a:spcBef>
                <a:spcPct val="40000"/>
              </a:spcBef>
              <a:tabLst>
                <a:tab pos="1031875" algn="l"/>
              </a:tabLst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Two cryptographers, Diffie and Hellman, postulated in 1977 that a DES cracking machine with 10</a:t>
            </a:r>
            <a:r>
              <a:rPr lang="en-US" altLang="en-US" sz="2000" baseline="300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processors, each could test 10</a:t>
            </a:r>
            <a:r>
              <a:rPr lang="en-US" altLang="en-US" sz="2000" baseline="300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keys per second, could be built for about US$20M.</a:t>
            </a:r>
          </a:p>
          <a:p>
            <a:pPr lvl="1" eaLnBrk="1" hangingPunct="1">
              <a:spcBef>
                <a:spcPct val="40000"/>
              </a:spcBef>
              <a:tabLst>
                <a:tab pos="1031875" algn="l"/>
              </a:tabLst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This machine can break DES in about 10 hours.</a:t>
            </a:r>
          </a:p>
        </p:txBody>
      </p:sp>
      <p:sp>
        <p:nvSpPr>
          <p:cNvPr id="151556" name="Footer Placeholder 3">
            <a:extLst>
              <a:ext uri="{FF2B5EF4-FFF2-40B4-BE49-F238E27FC236}">
                <a16:creationId xmlns:a16="http://schemas.microsoft.com/office/drawing/2014/main" id="{5B3E180A-D470-480A-879C-DA8A626E5D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F910585E-255B-4368-BF69-06E9D0104C26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>
            <a:extLst>
              <a:ext uri="{FF2B5EF4-FFF2-40B4-BE49-F238E27FC236}">
                <a16:creationId xmlns:a16="http://schemas.microsoft.com/office/drawing/2014/main" id="{AF4402C1-DEC9-4A01-BF35-8ADC3490E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2860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Exhaustive Key Search</a:t>
            </a:r>
          </a:p>
        </p:txBody>
      </p:sp>
      <p:sp>
        <p:nvSpPr>
          <p:cNvPr id="153603" name="Footer Placeholder 3">
            <a:extLst>
              <a:ext uri="{FF2B5EF4-FFF2-40B4-BE49-F238E27FC236}">
                <a16:creationId xmlns:a16="http://schemas.microsoft.com/office/drawing/2014/main" id="{96C34F1E-06BD-45FD-A534-69603B75CF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3B322E56-BCD8-4613-BB32-9A3D0337E23E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53604" name="Picture 7">
            <a:extLst>
              <a:ext uri="{FF2B5EF4-FFF2-40B4-BE49-F238E27FC236}">
                <a16:creationId xmlns:a16="http://schemas.microsoft.com/office/drawing/2014/main" id="{C15CB6DF-CF2A-466E-9E58-821D72112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143000"/>
            <a:ext cx="8129587" cy="483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Footer Placeholder 3">
            <a:extLst>
              <a:ext uri="{FF2B5EF4-FFF2-40B4-BE49-F238E27FC236}">
                <a16:creationId xmlns:a16="http://schemas.microsoft.com/office/drawing/2014/main" id="{E50BEAA9-BD7B-4935-8B66-5474A4B378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F5756227-54A1-47DB-A277-30376BF573FB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F75E3415-8E4A-4394-8900-308D050B70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/>
              <a:t>What Should We Use Today?</a:t>
            </a:r>
          </a:p>
        </p:txBody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85E653B9-ADAB-4B90-9CAB-B8847C4205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05000"/>
            <a:ext cx="8153400" cy="4114800"/>
          </a:xfrm>
        </p:spPr>
        <p:txBody>
          <a:bodyPr/>
          <a:lstStyle/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3DES (or Triple DES)</a:t>
            </a:r>
          </a:p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AES (or Rijndael)</a:t>
            </a:r>
          </a:p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Other candidates</a:t>
            </a:r>
          </a:p>
          <a:p>
            <a:pPr lvl="1" eaLnBrk="1" hangingPunct="1"/>
            <a:r>
              <a:rPr lang="en-US" altLang="en-US" sz="2000">
                <a:latin typeface="Calibri" panose="020F0502020204030204" pitchFamily="34" charset="0"/>
              </a:rPr>
              <a:t>Twofish</a:t>
            </a:r>
          </a:p>
          <a:p>
            <a:pPr lvl="1" eaLnBrk="1" hangingPunct="1"/>
            <a:r>
              <a:rPr lang="en-US" altLang="en-US" sz="2000">
                <a:latin typeface="Calibri" panose="020F0502020204030204" pitchFamily="34" charset="0"/>
              </a:rPr>
              <a:t>RC6</a:t>
            </a:r>
          </a:p>
          <a:p>
            <a:pPr lvl="1" eaLnBrk="1" hangingPunct="1"/>
            <a:r>
              <a:rPr lang="en-US" altLang="en-US" sz="2000">
                <a:latin typeface="Calibri" panose="020F0502020204030204" pitchFamily="34" charset="0"/>
              </a:rPr>
              <a:t>Serpent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>
            <a:extLst>
              <a:ext uri="{FF2B5EF4-FFF2-40B4-BE49-F238E27FC236}">
                <a16:creationId xmlns:a16="http://schemas.microsoft.com/office/drawing/2014/main" id="{1D0333E2-E8E5-4E8F-801C-94A4F49D98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533400"/>
          </a:xfrm>
        </p:spPr>
        <p:txBody>
          <a:bodyPr/>
          <a:lstStyle/>
          <a:p>
            <a:pPr eaLnBrk="1" hangingPunct="1"/>
            <a:r>
              <a:rPr lang="en-US" altLang="en-US" sz="3200"/>
              <a:t>Triple DES and DESX</a:t>
            </a:r>
          </a:p>
        </p:txBody>
      </p:sp>
      <p:sp>
        <p:nvSpPr>
          <p:cNvPr id="157699" name="Rectangle 3">
            <a:extLst>
              <a:ext uri="{FF2B5EF4-FFF2-40B4-BE49-F238E27FC236}">
                <a16:creationId xmlns:a16="http://schemas.microsoft.com/office/drawing/2014/main" id="{074E65FB-2809-4197-890E-C8472C1771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458200" cy="3048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>
                <a:solidFill>
                  <a:srgbClr val="CC3300"/>
                </a:solidFill>
              </a:rPr>
              <a:t>Triple DES</a:t>
            </a:r>
            <a:r>
              <a:rPr lang="en-US" altLang="en-US" sz="2400"/>
              <a:t>: two 56-bit keys</a:t>
            </a:r>
          </a:p>
          <a:p>
            <a:pPr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>
              <a:lnSpc>
                <a:spcPct val="120000"/>
              </a:lnSpc>
            </a:pPr>
            <a:r>
              <a:rPr lang="en-US" altLang="en-US" sz="2400">
                <a:solidFill>
                  <a:srgbClr val="CC3300"/>
                </a:solidFill>
              </a:rPr>
              <a:t>DESX</a:t>
            </a:r>
            <a:r>
              <a:rPr lang="en-US" altLang="en-US" sz="2400"/>
              <a:t>: three keys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/>
              <a:t>		</a:t>
            </a:r>
            <a:r>
              <a:rPr lang="en-US" altLang="en-US" sz="2000"/>
              <a:t>C = K</a:t>
            </a:r>
            <a:r>
              <a:rPr lang="en-US" altLang="en-US" sz="2000" baseline="-25000"/>
              <a:t>3 </a:t>
            </a:r>
            <a:r>
              <a:rPr lang="en-US" altLang="en-US" sz="2000">
                <a:sym typeface="Symbol" panose="05050102010706020507" pitchFamily="18" charset="2"/>
              </a:rPr>
              <a:t> DES(</a:t>
            </a:r>
            <a:r>
              <a:rPr lang="en-US" altLang="en-US" sz="2000"/>
              <a:t>K</a:t>
            </a:r>
            <a:r>
              <a:rPr lang="en-US" altLang="en-US" sz="2000" baseline="-25000"/>
              <a:t>2 </a:t>
            </a:r>
            <a:r>
              <a:rPr lang="en-US" altLang="en-US" sz="2000"/>
              <a:t>, M </a:t>
            </a:r>
            <a:r>
              <a:rPr lang="en-US" altLang="en-US" sz="2000">
                <a:sym typeface="Symbol" panose="05050102010706020507" pitchFamily="18" charset="2"/>
              </a:rPr>
              <a:t></a:t>
            </a:r>
            <a:r>
              <a:rPr lang="en-US" altLang="en-US" sz="2000"/>
              <a:t> K</a:t>
            </a:r>
            <a:r>
              <a:rPr lang="en-US" altLang="en-US" sz="2000" baseline="-25000"/>
              <a:t>1</a:t>
            </a:r>
            <a:r>
              <a:rPr lang="en-US" altLang="en-US" sz="2000"/>
              <a:t>)</a:t>
            </a:r>
          </a:p>
        </p:txBody>
      </p:sp>
      <p:sp>
        <p:nvSpPr>
          <p:cNvPr id="157700" name="Rectangle 4">
            <a:extLst>
              <a:ext uri="{FF2B5EF4-FFF2-40B4-BE49-F238E27FC236}">
                <a16:creationId xmlns:a16="http://schemas.microsoft.com/office/drawing/2014/main" id="{5866BEB9-D9FD-4B60-8813-70ECC0DD7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875" y="1558925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57701" name="Rectangle 5">
            <a:extLst>
              <a:ext uri="{FF2B5EF4-FFF2-40B4-BE49-F238E27FC236}">
                <a16:creationId xmlns:a16="http://schemas.microsoft.com/office/drawing/2014/main" id="{46DBD9AB-FB74-4CD1-8577-F60192886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7075" y="1558925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57702" name="Rectangle 6">
            <a:extLst>
              <a:ext uri="{FF2B5EF4-FFF2-40B4-BE49-F238E27FC236}">
                <a16:creationId xmlns:a16="http://schemas.microsoft.com/office/drawing/2014/main" id="{C80590F9-F0A6-409C-9516-DDC265F73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4675" y="1558925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57703" name="Text Box 7">
            <a:extLst>
              <a:ext uri="{FF2B5EF4-FFF2-40B4-BE49-F238E27FC236}">
                <a16:creationId xmlns:a16="http://schemas.microsoft.com/office/drawing/2014/main" id="{1B3F1A2C-8FC9-4C4F-865B-0DF71ADE0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676400"/>
            <a:ext cx="650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DES</a:t>
            </a:r>
          </a:p>
        </p:txBody>
      </p:sp>
      <p:sp>
        <p:nvSpPr>
          <p:cNvPr id="157704" name="Text Box 8">
            <a:extLst>
              <a:ext uri="{FF2B5EF4-FFF2-40B4-BE49-F238E27FC236}">
                <a16:creationId xmlns:a16="http://schemas.microsoft.com/office/drawing/2014/main" id="{ADB92BF3-96BB-4052-A013-DE828C638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1676400"/>
            <a:ext cx="7826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DES</a:t>
            </a:r>
            <a:r>
              <a:rPr lang="en-US" altLang="en-US" sz="1800" baseline="30000">
                <a:solidFill>
                  <a:srgbClr val="000000"/>
                </a:solidFill>
              </a:rPr>
              <a:t>-1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7705" name="Text Box 9">
            <a:extLst>
              <a:ext uri="{FF2B5EF4-FFF2-40B4-BE49-F238E27FC236}">
                <a16:creationId xmlns:a16="http://schemas.microsoft.com/office/drawing/2014/main" id="{437890B8-D80B-4313-A94D-DDF6273D2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676400"/>
            <a:ext cx="650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DES</a:t>
            </a:r>
          </a:p>
        </p:txBody>
      </p:sp>
      <p:sp>
        <p:nvSpPr>
          <p:cNvPr id="157706" name="Text Box 10">
            <a:extLst>
              <a:ext uri="{FF2B5EF4-FFF2-40B4-BE49-F238E27FC236}">
                <a16:creationId xmlns:a16="http://schemas.microsoft.com/office/drawing/2014/main" id="{29AAD160-A662-4B46-9C04-9D64E57C8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497013"/>
            <a:ext cx="3857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57707" name="Text Box 11">
            <a:extLst>
              <a:ext uri="{FF2B5EF4-FFF2-40B4-BE49-F238E27FC236}">
                <a16:creationId xmlns:a16="http://schemas.microsoft.com/office/drawing/2014/main" id="{5977EF5C-73C4-47AD-88FB-D1782E01C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1344613"/>
            <a:ext cx="322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57708" name="Text Box 12">
            <a:extLst>
              <a:ext uri="{FF2B5EF4-FFF2-40B4-BE49-F238E27FC236}">
                <a16:creationId xmlns:a16="http://schemas.microsoft.com/office/drawing/2014/main" id="{C459D559-738D-47F9-A6BD-A2FE98334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335213"/>
            <a:ext cx="3921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K</a:t>
            </a:r>
            <a:r>
              <a:rPr lang="en-US" altLang="en-US" sz="1800" baseline="-25000">
                <a:solidFill>
                  <a:srgbClr val="000000"/>
                </a:solidFill>
              </a:rPr>
              <a:t>1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7709" name="Text Box 13">
            <a:extLst>
              <a:ext uri="{FF2B5EF4-FFF2-40B4-BE49-F238E27FC236}">
                <a16:creationId xmlns:a16="http://schemas.microsoft.com/office/drawing/2014/main" id="{CAF47F1C-A753-492D-BF33-DF15D94A56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2335213"/>
            <a:ext cx="4175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K</a:t>
            </a:r>
            <a:r>
              <a:rPr lang="en-US" altLang="en-US" sz="1800" baseline="-25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57710" name="Text Box 14">
            <a:extLst>
              <a:ext uri="{FF2B5EF4-FFF2-40B4-BE49-F238E27FC236}">
                <a16:creationId xmlns:a16="http://schemas.microsoft.com/office/drawing/2014/main" id="{3F11059D-4BED-44A9-BA47-073B87AD5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335213"/>
            <a:ext cx="3921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K</a:t>
            </a:r>
            <a:r>
              <a:rPr lang="en-US" altLang="en-US" sz="1800" baseline="-25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57711" name="Line 15">
            <a:extLst>
              <a:ext uri="{FF2B5EF4-FFF2-40B4-BE49-F238E27FC236}">
                <a16:creationId xmlns:a16="http://schemas.microsoft.com/office/drawing/2014/main" id="{6E820F07-BC61-4545-97F7-D09E0B43B9F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8875" y="1863725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12" name="Line 16">
            <a:extLst>
              <a:ext uri="{FF2B5EF4-FFF2-40B4-BE49-F238E27FC236}">
                <a16:creationId xmlns:a16="http://schemas.microsoft.com/office/drawing/2014/main" id="{04E28DA7-520D-469E-BADB-FCEB3A5892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92475" y="186372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13" name="Line 17">
            <a:extLst>
              <a:ext uri="{FF2B5EF4-FFF2-40B4-BE49-F238E27FC236}">
                <a16:creationId xmlns:a16="http://schemas.microsoft.com/office/drawing/2014/main" id="{D90DD409-AE51-4F4A-ABC8-902627BAF7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3675" y="186372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14" name="Line 18">
            <a:extLst>
              <a:ext uri="{FF2B5EF4-FFF2-40B4-BE49-F238E27FC236}">
                <a16:creationId xmlns:a16="http://schemas.microsoft.com/office/drawing/2014/main" id="{08DAA793-E5F4-4D4C-B4AA-5C50DB971D2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54875" y="1787525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15" name="Line 19">
            <a:extLst>
              <a:ext uri="{FF2B5EF4-FFF2-40B4-BE49-F238E27FC236}">
                <a16:creationId xmlns:a16="http://schemas.microsoft.com/office/drawing/2014/main" id="{EABDD1BC-12C3-4474-AB5A-F613E36337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59075" y="20923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16" name="Line 20">
            <a:extLst>
              <a:ext uri="{FF2B5EF4-FFF2-40B4-BE49-F238E27FC236}">
                <a16:creationId xmlns:a16="http://schemas.microsoft.com/office/drawing/2014/main" id="{FFB04BB3-80A1-4CE8-B1FA-C52A8C91F4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64075" y="20923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17" name="Line 21">
            <a:extLst>
              <a:ext uri="{FF2B5EF4-FFF2-40B4-BE49-F238E27FC236}">
                <a16:creationId xmlns:a16="http://schemas.microsoft.com/office/drawing/2014/main" id="{2AB64B05-7CF8-475A-B2A0-4627562050E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69075" y="20923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18" name="Rectangle 22">
            <a:extLst>
              <a:ext uri="{FF2B5EF4-FFF2-40B4-BE49-F238E27FC236}">
                <a16:creationId xmlns:a16="http://schemas.microsoft.com/office/drawing/2014/main" id="{1599B115-ABF4-43C6-985A-1F4808546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733800"/>
            <a:ext cx="1295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DES</a:t>
            </a:r>
          </a:p>
        </p:txBody>
      </p:sp>
      <p:sp>
        <p:nvSpPr>
          <p:cNvPr id="157719" name="Text Box 23">
            <a:extLst>
              <a:ext uri="{FF2B5EF4-FFF2-40B4-BE49-F238E27FC236}">
                <a16:creationId xmlns:a16="http://schemas.microsoft.com/office/drawing/2014/main" id="{8B9036F4-4339-4E01-9491-E8B265D09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810000"/>
            <a:ext cx="396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sym typeface="Symbol" panose="05050102010706020507" pitchFamily="18" charset="2"/>
              </a:rPr>
              <a:t></a:t>
            </a:r>
          </a:p>
        </p:txBody>
      </p:sp>
      <p:sp>
        <p:nvSpPr>
          <p:cNvPr id="157720" name="Text Box 24">
            <a:extLst>
              <a:ext uri="{FF2B5EF4-FFF2-40B4-BE49-F238E27FC236}">
                <a16:creationId xmlns:a16="http://schemas.microsoft.com/office/drawing/2014/main" id="{5F3F20CF-92A5-4676-BC17-BCD913EA5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3792538"/>
            <a:ext cx="3794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sym typeface="Symbol" panose="05050102010706020507" pitchFamily="18" charset="2"/>
              </a:rPr>
              <a:t></a:t>
            </a: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57721" name="Line 25">
            <a:extLst>
              <a:ext uri="{FF2B5EF4-FFF2-40B4-BE49-F238E27FC236}">
                <a16:creationId xmlns:a16="http://schemas.microsoft.com/office/drawing/2014/main" id="{30E24644-8EE2-4441-B88F-D61F247C9D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4038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22" name="Line 26">
            <a:extLst>
              <a:ext uri="{FF2B5EF4-FFF2-40B4-BE49-F238E27FC236}">
                <a16:creationId xmlns:a16="http://schemas.microsoft.com/office/drawing/2014/main" id="{A1A4120C-B12A-459F-A1CE-17D8613B9F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00400" y="4114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23" name="Line 27">
            <a:extLst>
              <a:ext uri="{FF2B5EF4-FFF2-40B4-BE49-F238E27FC236}">
                <a16:creationId xmlns:a16="http://schemas.microsoft.com/office/drawing/2014/main" id="{BD41895F-C87E-40D8-96AE-F543A8A494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3400" y="4267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24" name="Line 28">
            <a:extLst>
              <a:ext uri="{FF2B5EF4-FFF2-40B4-BE49-F238E27FC236}">
                <a16:creationId xmlns:a16="http://schemas.microsoft.com/office/drawing/2014/main" id="{83B38D3C-3EBA-47FB-8866-8C9AFD05568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4038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25" name="Line 29">
            <a:extLst>
              <a:ext uri="{FF2B5EF4-FFF2-40B4-BE49-F238E27FC236}">
                <a16:creationId xmlns:a16="http://schemas.microsoft.com/office/drawing/2014/main" id="{EE6743AD-1105-4BA9-8C45-9BF02CC0DDF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3962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26" name="Line 30">
            <a:extLst>
              <a:ext uri="{FF2B5EF4-FFF2-40B4-BE49-F238E27FC236}">
                <a16:creationId xmlns:a16="http://schemas.microsoft.com/office/drawing/2014/main" id="{B2C45862-C14D-4CE5-9F8F-68F557477C3F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39624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27" name="Text Box 31">
            <a:extLst>
              <a:ext uri="{FF2B5EF4-FFF2-40B4-BE49-F238E27FC236}">
                <a16:creationId xmlns:a16="http://schemas.microsoft.com/office/drawing/2014/main" id="{6AAC0F14-748E-48A3-B200-10E66CC83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3886200"/>
            <a:ext cx="3857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57728" name="Text Box 32">
            <a:extLst>
              <a:ext uri="{FF2B5EF4-FFF2-40B4-BE49-F238E27FC236}">
                <a16:creationId xmlns:a16="http://schemas.microsoft.com/office/drawing/2014/main" id="{82011EB7-C6D7-456A-8AEA-735A71A16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648200"/>
            <a:ext cx="3921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K</a:t>
            </a:r>
            <a:r>
              <a:rPr lang="en-US" altLang="en-US" sz="1800" baseline="-25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57729" name="Text Box 33">
            <a:extLst>
              <a:ext uri="{FF2B5EF4-FFF2-40B4-BE49-F238E27FC236}">
                <a16:creationId xmlns:a16="http://schemas.microsoft.com/office/drawing/2014/main" id="{569F3A26-725D-413B-BD44-2B98027D1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4648200"/>
            <a:ext cx="4175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K</a:t>
            </a:r>
            <a:r>
              <a:rPr lang="en-US" altLang="en-US" sz="1800" baseline="-25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57730" name="Text Box 34">
            <a:extLst>
              <a:ext uri="{FF2B5EF4-FFF2-40B4-BE49-F238E27FC236}">
                <a16:creationId xmlns:a16="http://schemas.microsoft.com/office/drawing/2014/main" id="{BC47639C-A4AE-44FA-AB4F-CF79DD55E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4648200"/>
            <a:ext cx="663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K</a:t>
            </a:r>
            <a:r>
              <a:rPr lang="en-US" altLang="en-US" sz="1800" baseline="-25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57731" name="Line 35">
            <a:extLst>
              <a:ext uri="{FF2B5EF4-FFF2-40B4-BE49-F238E27FC236}">
                <a16:creationId xmlns:a16="http://schemas.microsoft.com/office/drawing/2014/main" id="{8210D03B-A2A1-4BFD-A941-43091F4E7D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8800" y="4038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32" name="Text Box 36">
            <a:extLst>
              <a:ext uri="{FF2B5EF4-FFF2-40B4-BE49-F238E27FC236}">
                <a16:creationId xmlns:a16="http://schemas.microsoft.com/office/drawing/2014/main" id="{D9E6C5D9-7A74-43CF-8E52-AC6941272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3810000"/>
            <a:ext cx="322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57733" name="Text Box 37">
            <a:extLst>
              <a:ext uri="{FF2B5EF4-FFF2-40B4-BE49-F238E27FC236}">
                <a16:creationId xmlns:a16="http://schemas.microsoft.com/office/drawing/2014/main" id="{3B43664C-2129-4754-B72A-8703AA8E2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105400"/>
            <a:ext cx="76200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73038" indent="-173038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Similar security to DES using differential cryptanalysis and linear cryptanalysis, which are theoretical attacks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But much harder to break using exhaustive key search than DES.</a:t>
            </a:r>
          </a:p>
        </p:txBody>
      </p:sp>
      <p:sp>
        <p:nvSpPr>
          <p:cNvPr id="157734" name="Footer Placeholder 3">
            <a:extLst>
              <a:ext uri="{FF2B5EF4-FFF2-40B4-BE49-F238E27FC236}">
                <a16:creationId xmlns:a16="http://schemas.microsoft.com/office/drawing/2014/main" id="{B2B1D470-AD51-4E65-AB9C-68FE0A3A15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81C0E733-D387-47AC-8C16-A6013B9D8C33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086516-7D7C-A3E4-253C-5A3E6F738B1D}"/>
              </a:ext>
            </a:extLst>
          </p:cNvPr>
          <p:cNvSpPr/>
          <p:nvPr/>
        </p:nvSpPr>
        <p:spPr>
          <a:xfrm>
            <a:off x="0" y="1524000"/>
            <a:ext cx="9144000" cy="533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60" name="Rectangle 17">
            <a:extLst>
              <a:ext uri="{FF2B5EF4-FFF2-40B4-BE49-F238E27FC236}">
                <a16:creationId xmlns:a16="http://schemas.microsoft.com/office/drawing/2014/main" id="{4227EBCA-1682-40A5-B34A-2D78A32EE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5562600"/>
            <a:ext cx="1371600" cy="381000"/>
          </a:xfrm>
          <a:prstGeom prst="rect">
            <a:avLst/>
          </a:prstGeom>
          <a:gradFill rotWithShape="1">
            <a:gsLst>
              <a:gs pos="0">
                <a:srgbClr val="1717E1"/>
              </a:gs>
              <a:gs pos="20000">
                <a:srgbClr val="1B1BDC"/>
              </a:gs>
              <a:gs pos="100000">
                <a:srgbClr val="1212A8"/>
              </a:gs>
            </a:gsLst>
            <a:lin ang="5400000"/>
          </a:gradFill>
          <a:ln w="9525">
            <a:solidFill>
              <a:srgbClr val="2E2EC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30723" name="Footer Placeholder 3">
            <a:extLst>
              <a:ext uri="{FF2B5EF4-FFF2-40B4-BE49-F238E27FC236}">
                <a16:creationId xmlns:a16="http://schemas.microsoft.com/office/drawing/2014/main" id="{3351F593-FB6C-48F0-A23F-4DDF23570B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68B1F154-D9CA-43A2-B2DC-83C49601902B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1B851C5A-74C7-4DB5-BFA4-F099FD79A6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381000"/>
            <a:ext cx="8686800" cy="1219200"/>
          </a:xfrm>
        </p:spPr>
        <p:txBody>
          <a:bodyPr/>
          <a:lstStyle/>
          <a:p>
            <a:pPr marL="398463" indent="-398463" eaLnBrk="1" hangingPunct="1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alibri" panose="020F0502020204030204" pitchFamily="34" charset="0"/>
              </a:rPr>
              <a:t>A symmetric-key </a:t>
            </a:r>
            <a:r>
              <a:rPr lang="en-US" altLang="en-US" sz="2000" dirty="0">
                <a:solidFill>
                  <a:schemeClr val="accent2"/>
                </a:solidFill>
                <a:latin typeface="Calibri" panose="020F0502020204030204" pitchFamily="34" charset="0"/>
              </a:rPr>
              <a:t>cipher</a:t>
            </a:r>
            <a:r>
              <a:rPr lang="en-US" altLang="en-US" sz="2000" dirty="0">
                <a:latin typeface="Calibri" panose="020F0502020204030204" pitchFamily="34" charset="0"/>
              </a:rPr>
              <a:t> or </a:t>
            </a:r>
            <a:r>
              <a:rPr lang="en-US" altLang="en-US" sz="2000" dirty="0">
                <a:solidFill>
                  <a:schemeClr val="accent2"/>
                </a:solidFill>
                <a:latin typeface="Calibri" panose="020F0502020204030204" pitchFamily="34" charset="0"/>
              </a:rPr>
              <a:t>cryptosystem</a:t>
            </a:r>
            <a:r>
              <a:rPr lang="en-US" altLang="en-US" sz="2000" dirty="0">
                <a:latin typeface="Calibri" panose="020F0502020204030204" pitchFamily="34" charset="0"/>
              </a:rPr>
              <a:t> is used for </a:t>
            </a:r>
            <a:r>
              <a:rPr lang="en-US" altLang="en-US" sz="2000" dirty="0">
                <a:solidFill>
                  <a:schemeClr val="accent2"/>
                </a:solidFill>
                <a:latin typeface="Calibri" panose="020F0502020204030204" pitchFamily="34" charset="0"/>
              </a:rPr>
              <a:t>encrypting/decrypting</a:t>
            </a:r>
            <a:r>
              <a:rPr lang="en-US" altLang="en-US" sz="2000" dirty="0">
                <a:latin typeface="Calibri" panose="020F0502020204030204" pitchFamily="34" charset="0"/>
              </a:rPr>
              <a:t> a </a:t>
            </a:r>
            <a:r>
              <a:rPr lang="en-US" altLang="en-US" sz="2000" dirty="0">
                <a:solidFill>
                  <a:schemeClr val="accent2"/>
                </a:solidFill>
                <a:latin typeface="Calibri" panose="020F0502020204030204" pitchFamily="34" charset="0"/>
              </a:rPr>
              <a:t>plaintext/ciphertext</a:t>
            </a:r>
          </a:p>
          <a:p>
            <a:pPr marL="398463" indent="-398463" eaLnBrk="1" hangingPunct="1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alibri" panose="020F0502020204030204" pitchFamily="34" charset="0"/>
              </a:rPr>
              <a:t>The same key is used for encrypting and decrypting</a:t>
            </a:r>
          </a:p>
        </p:txBody>
      </p:sp>
      <p:pic>
        <p:nvPicPr>
          <p:cNvPr id="30725" name="Picture 28">
            <a:extLst>
              <a:ext uri="{FF2B5EF4-FFF2-40B4-BE49-F238E27FC236}">
                <a16:creationId xmlns:a16="http://schemas.microsoft.com/office/drawing/2014/main" id="{4E9A1D51-518B-4459-B0F5-CCEC5DAFA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2328863"/>
            <a:ext cx="8239125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Text Box 27">
            <a:extLst>
              <a:ext uri="{FF2B5EF4-FFF2-40B4-BE49-F238E27FC236}">
                <a16:creationId xmlns:a16="http://schemas.microsoft.com/office/drawing/2014/main" id="{C6DE48E4-57A3-460A-9909-8A530AD6B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105400"/>
            <a:ext cx="1447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highlight>
                  <a:srgbClr val="00FF00"/>
                </a:highlight>
                <a:latin typeface="Calibri" panose="020F0502020204030204" pitchFamily="34" charset="0"/>
              </a:rPr>
              <a:t>eavesdropper</a:t>
            </a:r>
          </a:p>
        </p:txBody>
      </p:sp>
      <p:sp>
        <p:nvSpPr>
          <p:cNvPr id="6153" name="Line 9">
            <a:extLst>
              <a:ext uri="{FF2B5EF4-FFF2-40B4-BE49-F238E27FC236}">
                <a16:creationId xmlns:a16="http://schemas.microsoft.com/office/drawing/2014/main" id="{490A33FF-BEFF-4C5A-A91C-A05CC59075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4495800"/>
            <a:ext cx="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728" name="Text Box 16">
            <a:extLst>
              <a:ext uri="{FF2B5EF4-FFF2-40B4-BE49-F238E27FC236}">
                <a16:creationId xmlns:a16="http://schemas.microsoft.com/office/drawing/2014/main" id="{C989F529-FD31-44F8-85B8-6F013E0BB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562600"/>
            <a:ext cx="1371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FFFF"/>
                </a:solidFill>
                <a:latin typeface="Calibri" panose="020F0502020204030204" pitchFamily="34" charset="0"/>
              </a:rPr>
              <a:t>cryptanalysis</a:t>
            </a:r>
          </a:p>
        </p:txBody>
      </p:sp>
      <p:sp>
        <p:nvSpPr>
          <p:cNvPr id="30729" name="Text Box 18">
            <a:extLst>
              <a:ext uri="{FF2B5EF4-FFF2-40B4-BE49-F238E27FC236}">
                <a16:creationId xmlns:a16="http://schemas.microsoft.com/office/drawing/2014/main" id="{FA797B6A-7ADE-4DB3-8144-F3E004BFA3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5410200"/>
            <a:ext cx="9128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plaintext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key</a:t>
            </a:r>
          </a:p>
        </p:txBody>
      </p:sp>
      <p:sp>
        <p:nvSpPr>
          <p:cNvPr id="6162" name="Line 19">
            <a:extLst>
              <a:ext uri="{FF2B5EF4-FFF2-40B4-BE49-F238E27FC236}">
                <a16:creationId xmlns:a16="http://schemas.microsoft.com/office/drawing/2014/main" id="{4E650A32-7C74-499C-82D2-564A8CA1628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56388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163" name="Line 20">
            <a:extLst>
              <a:ext uri="{FF2B5EF4-FFF2-40B4-BE49-F238E27FC236}">
                <a16:creationId xmlns:a16="http://schemas.microsoft.com/office/drawing/2014/main" id="{50F40577-8B89-496F-BBA2-9E901B0A570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5791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30732" name="Picture 3">
            <a:extLst>
              <a:ext uri="{FF2B5EF4-FFF2-40B4-BE49-F238E27FC236}">
                <a16:creationId xmlns:a16="http://schemas.microsoft.com/office/drawing/2014/main" id="{CB5B0899-6BDF-4251-8810-E887418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55788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3" name="Picture 4">
            <a:extLst>
              <a:ext uri="{FF2B5EF4-FFF2-40B4-BE49-F238E27FC236}">
                <a16:creationId xmlns:a16="http://schemas.microsoft.com/office/drawing/2014/main" id="{58971025-8092-4118-AA7B-7F74AB60B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868488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4" name="TextBox 15">
            <a:extLst>
              <a:ext uri="{FF2B5EF4-FFF2-40B4-BE49-F238E27FC236}">
                <a16:creationId xmlns:a16="http://schemas.microsoft.com/office/drawing/2014/main" id="{1E8E1A7E-BEE5-4FC7-9F46-407F3645A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75" y="3041650"/>
            <a:ext cx="8048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FFFF"/>
                </a:solidFill>
                <a:latin typeface="Calibri" panose="020F0502020204030204" pitchFamily="34" charset="0"/>
              </a:rPr>
              <a:t>Alice</a:t>
            </a:r>
          </a:p>
        </p:txBody>
      </p:sp>
      <p:sp>
        <p:nvSpPr>
          <p:cNvPr id="30735" name="TextBox 16">
            <a:extLst>
              <a:ext uri="{FF2B5EF4-FFF2-40B4-BE49-F238E27FC236}">
                <a16:creationId xmlns:a16="http://schemas.microsoft.com/office/drawing/2014/main" id="{E0A7F629-AFEA-4D9D-9BE4-8B73F614A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0313" y="3041650"/>
            <a:ext cx="688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FFFF"/>
                </a:solidFill>
                <a:latin typeface="Calibri" panose="020F0502020204030204" pitchFamily="34" charset="0"/>
              </a:rPr>
              <a:t>Bob</a:t>
            </a:r>
          </a:p>
        </p:txBody>
      </p:sp>
      <p:pic>
        <p:nvPicPr>
          <p:cNvPr id="30736" name="Picture 2">
            <a:extLst>
              <a:ext uri="{FF2B5EF4-FFF2-40B4-BE49-F238E27FC236}">
                <a16:creationId xmlns:a16="http://schemas.microsoft.com/office/drawing/2014/main" id="{FBD1F3F0-2A27-4128-8CC4-C3DE6C176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181600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Footer Placeholder 3">
            <a:extLst>
              <a:ext uri="{FF2B5EF4-FFF2-40B4-BE49-F238E27FC236}">
                <a16:creationId xmlns:a16="http://schemas.microsoft.com/office/drawing/2014/main" id="{4D083A10-FAEB-4191-955C-69B0B3165D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FFC0D11B-8772-406D-A99B-2CC8AD616763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8F4B3A27-01BD-4337-B657-35354BFC4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534400" cy="1219200"/>
          </a:xfrm>
        </p:spPr>
        <p:txBody>
          <a:bodyPr/>
          <a:lstStyle/>
          <a:p>
            <a:pPr eaLnBrk="1" hangingPunct="1"/>
            <a:r>
              <a:rPr lang="en-US" altLang="en-US"/>
              <a:t>Advanced Encryption Standard</a:t>
            </a:r>
          </a:p>
        </p:txBody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2C7035DF-3DED-4477-A967-4B6E655292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848600" cy="4343400"/>
          </a:xfrm>
        </p:spPr>
        <p:txBody>
          <a:bodyPr/>
          <a:lstStyle/>
          <a:p>
            <a:pPr eaLnBrk="1" hangingPunct="1"/>
            <a:r>
              <a:rPr lang="en-US" altLang="en-US" sz="2400"/>
              <a:t>Replacement for DES</a:t>
            </a:r>
          </a:p>
          <a:p>
            <a:pPr lvl="1" eaLnBrk="1" hangingPunct="1"/>
            <a:r>
              <a:rPr lang="en-US" altLang="en-US" sz="2000"/>
              <a:t>Selection by public process and chosen algorithm design details freely available for public use.</a:t>
            </a:r>
          </a:p>
          <a:p>
            <a:pPr lvl="1" eaLnBrk="1" hangingPunct="1"/>
            <a:r>
              <a:rPr lang="en-US" altLang="en-US" sz="2000"/>
              <a:t>Required to operate at a faster speed than Triple DES across a number of different platforms.</a:t>
            </a:r>
          </a:p>
          <a:p>
            <a:pPr eaLnBrk="1" hangingPunct="1"/>
            <a:r>
              <a:rPr lang="en-US" altLang="en-US" sz="2400"/>
              <a:t>AES competition (late 90</a:t>
            </a:r>
            <a:r>
              <a:rPr lang="ja-JP" altLang="en-US" sz="2400"/>
              <a:t>’</a:t>
            </a:r>
            <a:r>
              <a:rPr lang="en-US" altLang="ja-JP" sz="2400"/>
              <a:t>s)</a:t>
            </a:r>
          </a:p>
          <a:p>
            <a:pPr lvl="1" eaLnBrk="1" hangingPunct="1"/>
            <a:r>
              <a:rPr lang="en-US" altLang="en-US" sz="2000"/>
              <a:t>NSA openly involved</a:t>
            </a:r>
          </a:p>
          <a:p>
            <a:pPr lvl="1" eaLnBrk="1" hangingPunct="1"/>
            <a:r>
              <a:rPr lang="en-US" altLang="en-US" sz="2000"/>
              <a:t>Many strong algorithms were proposed and cryptanalyzed publicly</a:t>
            </a:r>
          </a:p>
          <a:p>
            <a:pPr lvl="1" eaLnBrk="1" hangingPunct="1"/>
            <a:r>
              <a:rPr lang="en-US" altLang="en-US" sz="2000"/>
              <a:t>Rijndael Algorithm was ultimately selected</a:t>
            </a:r>
          </a:p>
          <a:p>
            <a:pPr lvl="2" eaLnBrk="1" hangingPunct="1"/>
            <a:r>
              <a:rPr lang="en-US" altLang="en-US" sz="1800"/>
              <a:t>Pronounced like </a:t>
            </a:r>
            <a:r>
              <a:rPr lang="ja-JP" altLang="en-US" sz="1800"/>
              <a:t>“</a:t>
            </a:r>
            <a:r>
              <a:rPr lang="en-US" altLang="ja-JP" sz="1800"/>
              <a:t>Rain Doll</a:t>
            </a:r>
            <a:r>
              <a:rPr lang="ja-JP" altLang="en-US" sz="1800"/>
              <a:t>”</a:t>
            </a:r>
            <a:r>
              <a:rPr lang="en-US" altLang="ja-JP" sz="1800"/>
              <a:t> or </a:t>
            </a:r>
            <a:r>
              <a:rPr lang="ja-JP" altLang="en-US" sz="1800"/>
              <a:t>“</a:t>
            </a:r>
            <a:r>
              <a:rPr lang="en-US" altLang="ja-JP" sz="1800"/>
              <a:t>Rhine Doll</a:t>
            </a:r>
            <a:r>
              <a:rPr lang="ja-JP" altLang="en-US" sz="1800"/>
              <a:t>”</a:t>
            </a:r>
            <a:endParaRPr lang="en-US" altLang="ja-JP" sz="1800"/>
          </a:p>
          <a:p>
            <a:pPr eaLnBrk="1" hangingPunct="1"/>
            <a:r>
              <a:rPr lang="en-US" altLang="en-US" sz="2400"/>
              <a:t>Iterated block cipher (like DES)</a:t>
            </a:r>
          </a:p>
          <a:p>
            <a:pPr eaLnBrk="1" hangingPunct="1"/>
            <a:r>
              <a:rPr lang="en-US" altLang="en-US" sz="2400"/>
              <a:t>Not using Feistel round function (unlike DES)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Footer Placeholder 3">
            <a:extLst>
              <a:ext uri="{FF2B5EF4-FFF2-40B4-BE49-F238E27FC236}">
                <a16:creationId xmlns:a16="http://schemas.microsoft.com/office/drawing/2014/main" id="{D29D2D7F-ABEA-40AB-A9B6-139EEE9DB2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5800" y="6324600"/>
            <a:ext cx="7848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61D294BC-DEB8-46AD-8E01-BDF14ABB31D0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BEBF739B-1580-4479-A233-DF1849A89D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200" b="1">
                <a:latin typeface="Arial" panose="020B0604020202020204" pitchFamily="34" charset="0"/>
                <a:cs typeface="Arial" panose="020B0604020202020204" pitchFamily="34" charset="0"/>
              </a:rPr>
              <a:t>AES (Advanced Encryption Standard)</a:t>
            </a:r>
          </a:p>
        </p:txBody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7F41C815-F24B-4E5E-987F-958F9E9B73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4876800" cy="4572000"/>
          </a:xfrm>
        </p:spPr>
        <p:txBody>
          <a:bodyPr/>
          <a:lstStyle/>
          <a:p>
            <a:pPr eaLnBrk="1" hangingPunct="1"/>
            <a:r>
              <a:rPr lang="en-US" altLang="en-US" sz="2000" b="1">
                <a:latin typeface="Calibri" panose="020F0502020204030204" pitchFamily="34" charset="0"/>
              </a:rPr>
              <a:t>Replacement of DES</a:t>
            </a:r>
          </a:p>
          <a:p>
            <a:pPr eaLnBrk="1" hangingPunct="1"/>
            <a:r>
              <a:rPr lang="en-US" altLang="en-US" sz="2000" b="1">
                <a:solidFill>
                  <a:schemeClr val="accent2"/>
                </a:solidFill>
                <a:latin typeface="Calibri" panose="020F0502020204030204" pitchFamily="34" charset="0"/>
              </a:rPr>
              <a:t>Block size:</a:t>
            </a:r>
            <a:r>
              <a:rPr lang="en-US" altLang="en-US" sz="2000">
                <a:latin typeface="Calibri" panose="020F0502020204030204" pitchFamily="34" charset="0"/>
              </a:rPr>
              <a:t> 128 bits</a:t>
            </a:r>
          </a:p>
          <a:p>
            <a:pPr eaLnBrk="1" hangingPunct="1"/>
            <a:r>
              <a:rPr lang="en-US" altLang="en-US" sz="2000" b="1">
                <a:solidFill>
                  <a:schemeClr val="accent2"/>
                </a:solidFill>
                <a:latin typeface="Calibri" panose="020F0502020204030204" pitchFamily="34" charset="0"/>
              </a:rPr>
              <a:t>Key length:</a:t>
            </a:r>
            <a:r>
              <a:rPr lang="en-US" altLang="en-US" sz="2000">
                <a:latin typeface="Calibri" panose="020F0502020204030204" pitchFamily="34" charset="0"/>
              </a:rPr>
              <a:t> 16, 24, or 32 bytes (128, 192, or 256 bits) – independent of block size</a:t>
            </a:r>
          </a:p>
          <a:p>
            <a:pPr eaLnBrk="1" hangingPunct="1"/>
            <a:r>
              <a:rPr lang="en-US" altLang="en-US" sz="2000">
                <a:latin typeface="Calibri" panose="020F0502020204030204" pitchFamily="34" charset="0"/>
              </a:rPr>
              <a:t>10 to 14 rounds (depends on key length)</a:t>
            </a:r>
          </a:p>
          <a:p>
            <a:pPr eaLnBrk="1" hangingPunct="1"/>
            <a:r>
              <a:rPr lang="en-US" altLang="en-US" sz="2000">
                <a:latin typeface="Calibri" panose="020F0502020204030204" pitchFamily="34" charset="0"/>
              </a:rPr>
              <a:t>Substitution-Permutation Network (SPN)</a:t>
            </a:r>
          </a:p>
          <a:p>
            <a:pPr eaLnBrk="1" hangingPunct="1"/>
            <a:r>
              <a:rPr lang="en-US" altLang="en-US" sz="2000">
                <a:latin typeface="Calibri" panose="020F0502020204030204" pitchFamily="34" charset="0"/>
              </a:rPr>
              <a:t>Each round has 4 transformations (except the last round)</a:t>
            </a:r>
            <a:endParaRPr lang="en-US" altLang="ja-JP" sz="2000">
              <a:latin typeface="Calibri" panose="020F0502020204030204" pitchFamily="34" charset="0"/>
            </a:endParaRPr>
          </a:p>
          <a:p>
            <a:pPr lvl="1" eaLnBrk="1" hangingPunct="1"/>
            <a:r>
              <a:rPr lang="en-US" altLang="en-US" sz="1600" b="1">
                <a:latin typeface="Calibri" panose="020F0502020204030204" pitchFamily="34" charset="0"/>
              </a:rPr>
              <a:t>ByteSub</a:t>
            </a:r>
            <a:endParaRPr lang="en-US" altLang="en-US" sz="1600">
              <a:latin typeface="Calibri" panose="020F0502020204030204" pitchFamily="34" charset="0"/>
            </a:endParaRPr>
          </a:p>
          <a:p>
            <a:pPr lvl="1" eaLnBrk="1" hangingPunct="1"/>
            <a:r>
              <a:rPr lang="en-US" altLang="en-US" sz="1600" b="1">
                <a:latin typeface="Calibri" panose="020F0502020204030204" pitchFamily="34" charset="0"/>
              </a:rPr>
              <a:t>ShiftRow</a:t>
            </a:r>
            <a:endParaRPr lang="en-US" altLang="en-US" sz="1600">
              <a:latin typeface="Calibri" panose="020F0502020204030204" pitchFamily="34" charset="0"/>
            </a:endParaRPr>
          </a:p>
          <a:p>
            <a:pPr lvl="1" eaLnBrk="1" hangingPunct="1"/>
            <a:r>
              <a:rPr lang="en-US" altLang="en-US" sz="1600" b="1">
                <a:latin typeface="Calibri" panose="020F0502020204030204" pitchFamily="34" charset="0"/>
              </a:rPr>
              <a:t>MixColumn</a:t>
            </a:r>
            <a:endParaRPr lang="en-US" altLang="en-US" sz="1600">
              <a:latin typeface="Calibri" panose="020F0502020204030204" pitchFamily="34" charset="0"/>
            </a:endParaRPr>
          </a:p>
          <a:p>
            <a:pPr lvl="1" eaLnBrk="1" hangingPunct="1"/>
            <a:r>
              <a:rPr lang="en-US" altLang="en-US" sz="1600" b="1">
                <a:latin typeface="Calibri" panose="020F0502020204030204" pitchFamily="34" charset="0"/>
              </a:rPr>
              <a:t>AddRoundKey</a:t>
            </a:r>
            <a:endParaRPr lang="en-US" altLang="en-US" sz="1600">
              <a:latin typeface="Calibri" panose="020F0502020204030204" pitchFamily="34" charset="0"/>
            </a:endParaRPr>
          </a:p>
        </p:txBody>
      </p:sp>
      <p:pic>
        <p:nvPicPr>
          <p:cNvPr id="161797" name="Picture 2" descr="rijnov3">
            <a:extLst>
              <a:ext uri="{FF2B5EF4-FFF2-40B4-BE49-F238E27FC236}">
                <a16:creationId xmlns:a16="http://schemas.microsoft.com/office/drawing/2014/main" id="{DFDCA248-D116-4487-895E-2243ED301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0" y="990600"/>
            <a:ext cx="39116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2" name="Picture 2">
            <a:extLst>
              <a:ext uri="{FF2B5EF4-FFF2-40B4-BE49-F238E27FC236}">
                <a16:creationId xmlns:a16="http://schemas.microsoft.com/office/drawing/2014/main" id="{D69DDAED-EDAD-4CF5-AEC2-789616E75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0650"/>
            <a:ext cx="4876800" cy="665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43" name="TextBox 6">
            <a:extLst>
              <a:ext uri="{FF2B5EF4-FFF2-40B4-BE49-F238E27FC236}">
                <a16:creationId xmlns:a16="http://schemas.microsoft.com/office/drawing/2014/main" id="{A041780E-1162-43C9-9CE7-8A1495A0F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838200"/>
            <a:ext cx="44196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u="sng">
                <a:solidFill>
                  <a:srgbClr val="000000"/>
                </a:solidFill>
                <a:latin typeface="Calibri" panose="020F0502020204030204" pitchFamily="34" charset="0"/>
              </a:rPr>
              <a:t>AES Encryption Process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In AES, all operations are performed on 8-bit bytes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The arithmetic operations of addition, multiplication, and division are performed over the finite field GF(2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8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   </a:t>
            </a:r>
            <a:r>
              <a:rPr lang="en-US" altLang="en-US" sz="1600">
                <a:solidFill>
                  <a:srgbClr val="0070C0"/>
                </a:solidFill>
                <a:latin typeface="Calibri" panose="020F0502020204030204" pitchFamily="34" charset="0"/>
              </a:rPr>
              <a:t>(more details later)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The ordering of bytes within a matrix is by column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rounds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Last round has three transformations only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AddRoundKey carries out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+1 times: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	(1) Initial transformation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	(2)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rounds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= 16, 24, or 32 (bytes)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extBox 6">
            <a:extLst>
              <a:ext uri="{FF2B5EF4-FFF2-40B4-BE49-F238E27FC236}">
                <a16:creationId xmlns:a16="http://schemas.microsoft.com/office/drawing/2014/main" id="{B523896E-80A9-437A-8EBB-1CD1F01A4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322263"/>
            <a:ext cx="3810000" cy="600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u="sng">
                <a:solidFill>
                  <a:srgbClr val="000000"/>
                </a:solidFill>
                <a:latin typeface="Calibri" panose="020F0502020204030204" pitchFamily="34" charset="0"/>
              </a:rPr>
              <a:t>AES Encryption and Decryption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Different from Feistel Transformation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Feistel: process/encrypt half of the data block in each round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AES: process/encrypt the entire data block in each round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Key Scheduling = Key Expansion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A 16-byte Key is expanded into 11 round keys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Each round key is 4 words (16 bytes or 128 bits) long.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Each word has 4 bytes (32 bits)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E.g. for Round 0 (i.e. the Initial Transformation), the 4 words are denoted as w[0,3]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for Round 1, the 4 words are denoted as w[4,7]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for Round 9, the 4 words are denoted as w[36,39]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for Round 10, the 4 words are denoted as w[40,43]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Decryption: </a:t>
            </a:r>
            <a:r>
              <a:rPr lang="en-US" altLang="en-US" sz="1600" b="1" i="1">
                <a:solidFill>
                  <a:srgbClr val="FF0000"/>
                </a:solidFill>
                <a:latin typeface="Calibri" panose="020F0502020204030204" pitchFamily="34" charset="0"/>
              </a:rPr>
              <a:t>each transformation is reversible</a:t>
            </a:r>
          </a:p>
        </p:txBody>
      </p:sp>
      <p:pic>
        <p:nvPicPr>
          <p:cNvPr id="165891" name="Picture 2">
            <a:extLst>
              <a:ext uri="{FF2B5EF4-FFF2-40B4-BE49-F238E27FC236}">
                <a16:creationId xmlns:a16="http://schemas.microsoft.com/office/drawing/2014/main" id="{FC32675A-60EA-4D1E-B8F7-92646E91C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4953000" cy="659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71C93AF-A90E-4702-A751-BBD527C03ACC}"/>
              </a:ext>
            </a:extLst>
          </p:cNvPr>
          <p:cNvSpPr txBox="1"/>
          <p:nvPr/>
        </p:nvSpPr>
        <p:spPr>
          <a:xfrm>
            <a:off x="457200" y="762000"/>
            <a:ext cx="8686800" cy="1323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600" b="1" dirty="0">
                <a:solidFill>
                  <a:srgbClr val="000000"/>
                </a:solidFill>
                <a:latin typeface="Calibri" pitchFamily="34" charset="0"/>
              </a:rPr>
              <a:t>The Four Transformations in Each Round (Except the Last Round):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en-US" sz="1600" b="1" dirty="0" err="1">
                <a:solidFill>
                  <a:srgbClr val="000000"/>
                </a:solidFill>
                <a:latin typeface="Calibri" pitchFamily="34" charset="0"/>
              </a:rPr>
              <a:t>ByteSub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: use an S-box to perform a byte-by-byte substitution of the data block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en-US" sz="1600" b="1" dirty="0" err="1">
                <a:solidFill>
                  <a:srgbClr val="000000"/>
                </a:solidFill>
                <a:latin typeface="Calibri" pitchFamily="34" charset="0"/>
              </a:rPr>
              <a:t>ShiftRow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: a permutation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en-US" sz="1600" b="1" dirty="0" err="1">
                <a:solidFill>
                  <a:srgbClr val="000000"/>
                </a:solidFill>
                <a:latin typeface="Calibri" pitchFamily="34" charset="0"/>
              </a:rPr>
              <a:t>MixColumn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: a substitution that makes use of arithmetic over GF(2</a:t>
            </a:r>
            <a:r>
              <a:rPr lang="en-US" sz="1600" baseline="30000" dirty="0">
                <a:solidFill>
                  <a:srgbClr val="000000"/>
                </a:solidFill>
                <a:latin typeface="Calibri" pitchFamily="34" charset="0"/>
              </a:rPr>
              <a:t>8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)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en-US" sz="1600" b="1" dirty="0" err="1">
                <a:solidFill>
                  <a:srgbClr val="000000"/>
                </a:solidFill>
                <a:latin typeface="Calibri" pitchFamily="34" charset="0"/>
              </a:rPr>
              <a:t>AddRoundKey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: a simple bitwise XOR of the current data block with a round key</a:t>
            </a:r>
          </a:p>
        </p:txBody>
      </p:sp>
      <p:sp>
        <p:nvSpPr>
          <p:cNvPr id="167939" name="TextBox 1">
            <a:extLst>
              <a:ext uri="{FF2B5EF4-FFF2-40B4-BE49-F238E27FC236}">
                <a16:creationId xmlns:a16="http://schemas.microsoft.com/office/drawing/2014/main" id="{FB4C3DA1-2DEA-416E-949D-39492536A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pic>
        <p:nvPicPr>
          <p:cNvPr id="167940" name="Picture 2">
            <a:extLst>
              <a:ext uri="{FF2B5EF4-FFF2-40B4-BE49-F238E27FC236}">
                <a16:creationId xmlns:a16="http://schemas.microsoft.com/office/drawing/2014/main" id="{5365E67B-D784-4DE9-B012-7EBD074F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08213"/>
            <a:ext cx="6019800" cy="457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0BD891-E1BA-4491-AAFD-5862D0FDCEA8}"/>
              </a:ext>
            </a:extLst>
          </p:cNvPr>
          <p:cNvSpPr txBox="1"/>
          <p:nvPr/>
        </p:nvSpPr>
        <p:spPr>
          <a:xfrm>
            <a:off x="457200" y="762000"/>
            <a:ext cx="8686800" cy="157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600" b="1" dirty="0" err="1">
                <a:solidFill>
                  <a:srgbClr val="000000"/>
                </a:solidFill>
                <a:latin typeface="Calibri" pitchFamily="34" charset="0"/>
              </a:rPr>
              <a:t>ByteSub</a:t>
            </a:r>
            <a:r>
              <a:rPr lang="en-US" sz="16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(substitute byte transformation)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Each individual byte in a data block is mapped into a new byte using a 16x16 matrix of byte values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The leftmost 4 bits of a data block byte are used as a row value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The rightmost 4 bits of a data block byte are used as a column value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E.g. a data block byte value 95 references row 9, column 5 of the S-box, which contains the value 2A. So the value 95 is substituted by 2A in </a:t>
            </a:r>
            <a:r>
              <a:rPr lang="en-US" sz="1600" dirty="0" err="1">
                <a:solidFill>
                  <a:srgbClr val="000000"/>
                </a:solidFill>
                <a:latin typeface="Calibri" pitchFamily="34" charset="0"/>
              </a:rPr>
              <a:t>ByteSub</a:t>
            </a:r>
            <a:endParaRPr lang="en-US" sz="16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69987" name="TextBox 1">
            <a:extLst>
              <a:ext uri="{FF2B5EF4-FFF2-40B4-BE49-F238E27FC236}">
                <a16:creationId xmlns:a16="http://schemas.microsoft.com/office/drawing/2014/main" id="{28F799DA-9654-45F3-8597-87673AA1E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pic>
        <p:nvPicPr>
          <p:cNvPr id="169988" name="Picture 5">
            <a:extLst>
              <a:ext uri="{FF2B5EF4-FFF2-40B4-BE49-F238E27FC236}">
                <a16:creationId xmlns:a16="http://schemas.microsoft.com/office/drawing/2014/main" id="{5804F112-D4F1-46BF-BBEB-2AEDD8AB5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00"/>
          <a:stretch>
            <a:fillRect/>
          </a:stretch>
        </p:blipFill>
        <p:spPr bwMode="auto">
          <a:xfrm>
            <a:off x="60325" y="3657600"/>
            <a:ext cx="4572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989" name="Picture 9">
            <a:extLst>
              <a:ext uri="{FF2B5EF4-FFF2-40B4-BE49-F238E27FC236}">
                <a16:creationId xmlns:a16="http://schemas.microsoft.com/office/drawing/2014/main" id="{AC4932E4-E708-4FE1-8DFC-35299B924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665538"/>
            <a:ext cx="4424362" cy="220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990" name="TextBox 2">
            <a:extLst>
              <a:ext uri="{FF2B5EF4-FFF2-40B4-BE49-F238E27FC236}">
                <a16:creationId xmlns:a16="http://schemas.microsoft.com/office/drawing/2014/main" id="{44EBDB42-FA75-4892-9473-1778654BA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715000"/>
            <a:ext cx="14970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S-box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(for encryption)</a:t>
            </a:r>
          </a:p>
        </p:txBody>
      </p:sp>
      <p:sp>
        <p:nvSpPr>
          <p:cNvPr id="169991" name="TextBox 7">
            <a:extLst>
              <a:ext uri="{FF2B5EF4-FFF2-40B4-BE49-F238E27FC236}">
                <a16:creationId xmlns:a16="http://schemas.microsoft.com/office/drawing/2014/main" id="{D50A7CE2-48BB-4F48-A21D-80DFFB276F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7788" y="5715000"/>
            <a:ext cx="14970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Inverse S-box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(for decryption)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AD911FA-6187-4C6F-96CE-2A53BBE9100E}"/>
              </a:ext>
            </a:extLst>
          </p:cNvPr>
          <p:cNvSpPr/>
          <p:nvPr/>
        </p:nvSpPr>
        <p:spPr>
          <a:xfrm>
            <a:off x="533400" y="3810000"/>
            <a:ext cx="295275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rgbClr val="FFFFFF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4B9E36-4B16-40C0-B8D3-F59AFE5363CB}"/>
              </a:ext>
            </a:extLst>
          </p:cNvPr>
          <p:cNvCxnSpPr>
            <a:stCxn id="4" idx="5"/>
          </p:cNvCxnSpPr>
          <p:nvPr/>
        </p:nvCxnSpPr>
        <p:spPr>
          <a:xfrm>
            <a:off x="785813" y="4005263"/>
            <a:ext cx="5081587" cy="56673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0ACEC4D-E4FB-4AA9-972A-1EDF5545D1DB}"/>
              </a:ext>
            </a:extLst>
          </p:cNvPr>
          <p:cNvSpPr/>
          <p:nvPr/>
        </p:nvSpPr>
        <p:spPr>
          <a:xfrm>
            <a:off x="5818188" y="4533900"/>
            <a:ext cx="295275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extBox 6">
            <a:extLst>
              <a:ext uri="{FF2B5EF4-FFF2-40B4-BE49-F238E27FC236}">
                <a16:creationId xmlns:a16="http://schemas.microsoft.com/office/drawing/2014/main" id="{39C21462-99BD-4EFD-A3A0-45D8A22B5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762000"/>
            <a:ext cx="8686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ByteSub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An example of the ByteSub transformation of a 128-bit data block using the S-box.</a:t>
            </a:r>
          </a:p>
        </p:txBody>
      </p:sp>
      <p:sp>
        <p:nvSpPr>
          <p:cNvPr id="172035" name="TextBox 1">
            <a:extLst>
              <a:ext uri="{FF2B5EF4-FFF2-40B4-BE49-F238E27FC236}">
                <a16:creationId xmlns:a16="http://schemas.microsoft.com/office/drawing/2014/main" id="{B214A541-628B-49C0-87FA-DDFED68E2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334CE74-A606-42CD-A3E1-141F1A3B6711}"/>
              </a:ext>
            </a:extLst>
          </p:cNvPr>
          <p:cNvGraphicFramePr>
            <a:graphicFrameLocks noGrp="1"/>
          </p:cNvGraphicFramePr>
          <p:nvPr/>
        </p:nvGraphicFramePr>
        <p:xfrm>
          <a:off x="1198563" y="1981200"/>
          <a:ext cx="2209800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EA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04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65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85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45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5D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96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5C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33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98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B0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F0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2D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AD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C5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FE189B-9A92-4FF5-B872-8A5A284B93E3}"/>
              </a:ext>
            </a:extLst>
          </p:cNvPr>
          <p:cNvCxnSpPr/>
          <p:nvPr/>
        </p:nvCxnSpPr>
        <p:spPr>
          <a:xfrm>
            <a:off x="3733800" y="27432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2064" name="TextBox 14">
            <a:extLst>
              <a:ext uri="{FF2B5EF4-FFF2-40B4-BE49-F238E27FC236}">
                <a16:creationId xmlns:a16="http://schemas.microsoft.com/office/drawing/2014/main" id="{15D56D6E-FC29-4B6D-A991-59DE3B577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1738" y="2405063"/>
            <a:ext cx="6413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S-box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21984B3-9F34-4332-896F-2F5BD30718C0}"/>
              </a:ext>
            </a:extLst>
          </p:cNvPr>
          <p:cNvGraphicFramePr>
            <a:graphicFrameLocks noGrp="1"/>
          </p:cNvGraphicFramePr>
          <p:nvPr/>
        </p:nvGraphicFramePr>
        <p:xfrm>
          <a:off x="4799013" y="1981200"/>
          <a:ext cx="2209800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F2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4D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97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6E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90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4A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C3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46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E7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D8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95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A6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extBox 6">
            <a:extLst>
              <a:ext uri="{FF2B5EF4-FFF2-40B4-BE49-F238E27FC236}">
                <a16:creationId xmlns:a16="http://schemas.microsoft.com/office/drawing/2014/main" id="{61DF3EF0-AEC2-45FB-8917-322FDD8E8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762000"/>
            <a:ext cx="86868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ShiftRow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The first row of the data block is not altered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The second row: 1-byte circular left shift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The third row: 2-byte circular left shift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The fourth row: 3-byte circular left shift</a:t>
            </a:r>
          </a:p>
        </p:txBody>
      </p:sp>
      <p:sp>
        <p:nvSpPr>
          <p:cNvPr id="174083" name="TextBox 1">
            <a:extLst>
              <a:ext uri="{FF2B5EF4-FFF2-40B4-BE49-F238E27FC236}">
                <a16:creationId xmlns:a16="http://schemas.microsoft.com/office/drawing/2014/main" id="{2CCA1D77-A5A4-4865-8BD3-3128A9102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pic>
        <p:nvPicPr>
          <p:cNvPr id="174084" name="Picture 2">
            <a:extLst>
              <a:ext uri="{FF2B5EF4-FFF2-40B4-BE49-F238E27FC236}">
                <a16:creationId xmlns:a16="http://schemas.microsoft.com/office/drawing/2014/main" id="{4B638EAE-2506-4CFB-B804-A498C020B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09800"/>
            <a:ext cx="7315200" cy="227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065723A-8336-49A4-BD25-64030064D6D2}"/>
              </a:ext>
            </a:extLst>
          </p:cNvPr>
          <p:cNvGraphicFramePr>
            <a:graphicFrameLocks noGrp="1"/>
          </p:cNvGraphicFramePr>
          <p:nvPr/>
        </p:nvGraphicFramePr>
        <p:xfrm>
          <a:off x="1581150" y="4876800"/>
          <a:ext cx="2209800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F2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4D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97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6E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90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4A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C3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46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E7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D8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95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A6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F7E2FD-1BC4-4F57-8F94-3F284590E36B}"/>
              </a:ext>
            </a:extLst>
          </p:cNvPr>
          <p:cNvCxnSpPr/>
          <p:nvPr/>
        </p:nvCxnSpPr>
        <p:spPr>
          <a:xfrm>
            <a:off x="4116388" y="56388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2E1E0D5-9F89-49C8-9DD2-415FB98B4078}"/>
              </a:ext>
            </a:extLst>
          </p:cNvPr>
          <p:cNvGraphicFramePr>
            <a:graphicFrameLocks noGrp="1"/>
          </p:cNvGraphicFramePr>
          <p:nvPr/>
        </p:nvGraphicFramePr>
        <p:xfrm>
          <a:off x="5181600" y="4876800"/>
          <a:ext cx="2209800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F2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4D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97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6E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EC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46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4A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C3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A6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D8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95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extBox 6">
            <a:extLst>
              <a:ext uri="{FF2B5EF4-FFF2-40B4-BE49-F238E27FC236}">
                <a16:creationId xmlns:a16="http://schemas.microsoft.com/office/drawing/2014/main" id="{17458312-236A-4675-AD2D-CDF8B3083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762000"/>
            <a:ext cx="86868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MixColumn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Operate on each column individually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Each byte of a column is mapped into a new value that is a function of all the four bytes in that column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Matrix multiplication over GF(2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8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with irreducible polynomial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=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8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4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</a:t>
            </a:r>
          </a:p>
        </p:txBody>
      </p:sp>
      <p:sp>
        <p:nvSpPr>
          <p:cNvPr id="176131" name="TextBox 1">
            <a:extLst>
              <a:ext uri="{FF2B5EF4-FFF2-40B4-BE49-F238E27FC236}">
                <a16:creationId xmlns:a16="http://schemas.microsoft.com/office/drawing/2014/main" id="{EBF514E6-A131-4F9A-8F9A-C51F75554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pic>
        <p:nvPicPr>
          <p:cNvPr id="176132" name="Picture 2">
            <a:extLst>
              <a:ext uri="{FF2B5EF4-FFF2-40B4-BE49-F238E27FC236}">
                <a16:creationId xmlns:a16="http://schemas.microsoft.com/office/drawing/2014/main" id="{D5D6AA8B-04AB-4396-B217-3683A8653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2438400"/>
            <a:ext cx="8763000" cy="158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6133" name="TextBox 2">
            <a:extLst>
              <a:ext uri="{FF2B5EF4-FFF2-40B4-BE49-F238E27FC236}">
                <a16:creationId xmlns:a16="http://schemas.microsoft.com/office/drawing/2014/main" id="{8F71D6CC-EEEB-418D-B8F7-D41D417DD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800600"/>
            <a:ext cx="8180388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e.g.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</a:rPr>
              <a:t>	s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’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</a:rPr>
              <a:t>0,0 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= 02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0,0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03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1,0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2,0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3,0  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mod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(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	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’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</a:rPr>
              <a:t>0,0 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= (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0,0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(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+1)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1,0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2,0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3,0 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mod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(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)</a:t>
            </a:r>
          </a:p>
          <a:p>
            <a:pPr eaLnBrk="1" hangingPunct="1">
              <a:spcBef>
                <a:spcPts val="60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Note: each </a:t>
            </a:r>
            <a:r>
              <a:rPr lang="en-US" altLang="en-US" sz="18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1800" i="1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i</a:t>
            </a:r>
            <a:r>
              <a:rPr lang="en-US" altLang="en-US" sz="18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,</a:t>
            </a:r>
            <a:r>
              <a:rPr lang="en-US" altLang="en-US" sz="1800" i="1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j</a:t>
            </a: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represents 8 bits (i.e. a polynomial of degree 7 with binary coefficients)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TextBox 6">
            <a:extLst>
              <a:ext uri="{FF2B5EF4-FFF2-40B4-BE49-F238E27FC236}">
                <a16:creationId xmlns:a16="http://schemas.microsoft.com/office/drawing/2014/main" id="{C20E566E-FAFD-48F0-943B-84139EBA59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12813"/>
            <a:ext cx="8534400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4538" indent="-287338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Galois Field or Finite Field: </a:t>
            </a:r>
            <a:r>
              <a:rPr lang="en-US" altLang="en-US" sz="1600" i="1">
                <a:solidFill>
                  <a:srgbClr val="0070C0"/>
                </a:solidFill>
                <a:latin typeface="Calibri" panose="020F0502020204030204" pitchFamily="34" charset="0"/>
              </a:rPr>
              <a:t>we only focus on GF(2</a:t>
            </a:r>
            <a:r>
              <a:rPr lang="en-US" altLang="en-US" sz="1600" i="1" baseline="30000">
                <a:solidFill>
                  <a:srgbClr val="0070C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 i="1">
                <a:solidFill>
                  <a:srgbClr val="0070C0"/>
                </a:solidFill>
                <a:latin typeface="Calibri" panose="020F0502020204030204" pitchFamily="34" charset="0"/>
              </a:rPr>
              <a:t>) here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Informally: a field is a set in which we can do addition, subtraction, multiplication, and division without leaving the set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GF(2</a:t>
            </a:r>
            <a:r>
              <a:rPr lang="en-US" altLang="en-US" sz="1600" i="1" baseline="3000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is a finite field containing 2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elements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Consider a set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of all polynomials of degree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-1 or less with binary coefficients. Thus, each polynomial has the form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f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=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en-US" altLang="en-US" sz="1600" i="1" baseline="-2500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 baseline="-25000">
                <a:solidFill>
                  <a:srgbClr val="000000"/>
                </a:solidFill>
                <a:latin typeface="Calibri" panose="020F0502020204030204" pitchFamily="34" charset="0"/>
              </a:rPr>
              <a:t>-1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i="1" baseline="3000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-1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a</a:t>
            </a:r>
            <a:r>
              <a:rPr lang="en-US" altLang="en-US" sz="1600" i="1" baseline="-2500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 baseline="-25000">
                <a:solidFill>
                  <a:srgbClr val="000000"/>
                </a:solidFill>
                <a:latin typeface="Calibri" panose="020F0502020204030204" pitchFamily="34" charset="0"/>
              </a:rPr>
              <a:t>-2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i="1" baseline="3000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-2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…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en-US" altLang="en-US" sz="1600" baseline="-25000">
                <a:solidFill>
                  <a:srgbClr val="0000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en-US" altLang="en-US" sz="1600" baseline="-25000">
                <a:solidFill>
                  <a:srgbClr val="000000"/>
                </a:solidFill>
                <a:latin typeface="Calibri" panose="020F0502020204030204" pitchFamily="34" charset="0"/>
              </a:rPr>
              <a:t>0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	where each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en-US" altLang="en-US" sz="1600" i="1" baseline="-25000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takes on the value 0 or 1 only.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There are a total of 2</a:t>
            </a:r>
            <a:r>
              <a:rPr lang="en-US" altLang="en-US" sz="1600" i="1" baseline="3000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different polynomials in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For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= 3, GF(2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has 8 polynomials in the form of f(x) =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en-US" altLang="en-US" sz="1600" baseline="-25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en-US" altLang="en-US" sz="1600" baseline="-25000">
                <a:solidFill>
                  <a:srgbClr val="0000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en-US" altLang="en-US" sz="1600" baseline="-25000">
                <a:solidFill>
                  <a:srgbClr val="000000"/>
                </a:solidFill>
                <a:latin typeface="Calibri" panose="020F0502020204030204" pitchFamily="34" charset="0"/>
              </a:rPr>
              <a:t>0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b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They are: {0, 1,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+ 1,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+ 1,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,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 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+ 1}.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Arithmetic on coefficients is performed modulo 2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Addition: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E.g.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f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g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=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+ 1) +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+ 1) =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FF0000"/>
                </a:solidFill>
                <a:latin typeface="Calibri" panose="020F0502020204030204" pitchFamily="34" charset="0"/>
              </a:rPr>
              <a:t>This is the same as the bitwise XOR operation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 b="1">
                <a:solidFill>
                  <a:srgbClr val="0070C0"/>
                </a:solidFill>
                <a:latin typeface="Calibri" panose="020F0502020204030204" pitchFamily="34" charset="0"/>
              </a:rPr>
              <a:t>Represent  each element in GF(2</a:t>
            </a:r>
            <a:r>
              <a:rPr lang="en-US" altLang="en-US" sz="1600" b="1" baseline="30000">
                <a:solidFill>
                  <a:srgbClr val="0070C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 b="1">
                <a:solidFill>
                  <a:srgbClr val="0070C0"/>
                </a:solidFill>
                <a:latin typeface="Calibri" panose="020F0502020204030204" pitchFamily="34" charset="0"/>
              </a:rPr>
              <a:t>) by a 3-bit value: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{000, 001, 010, 011, 100, 101, 110, 111}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f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g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= (101) + (111) = (010)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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endParaRPr lang="en-US" altLang="en-US" sz="1600" i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78179" name="TextBox 1">
            <a:extLst>
              <a:ext uri="{FF2B5EF4-FFF2-40B4-BE49-F238E27FC236}">
                <a16:creationId xmlns:a16="http://schemas.microsoft.com/office/drawing/2014/main" id="{5FA22B26-51A2-4FFF-8E4E-5A3558F34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596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Mathematical Background: Finite Field Arithmetic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3">
            <a:extLst>
              <a:ext uri="{FF2B5EF4-FFF2-40B4-BE49-F238E27FC236}">
                <a16:creationId xmlns:a16="http://schemas.microsoft.com/office/drawing/2014/main" id="{FBB15E39-5339-4F0C-BF0B-0343BD83F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0224C5E7-3225-47E1-9D71-9CAB55B404C2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037A3C1E-0AA4-46E7-93A6-70186DC717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Cryptanalysis</a:t>
            </a:r>
          </a:p>
        </p:txBody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53884AA3-D197-497F-B456-BEFD0F51F5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8486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Basic assumptions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The system is completely known to the attacker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Only the key is secret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Also known as </a:t>
            </a:r>
            <a:r>
              <a:rPr lang="en-US" altLang="en-US" sz="2400" b="1" dirty="0" err="1">
                <a:solidFill>
                  <a:schemeClr val="accent2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Kerckhoffs</a:t>
            </a:r>
            <a:r>
              <a:rPr lang="en-US" altLang="en-US" sz="2400" b="1" dirty="0">
                <a:solidFill>
                  <a:schemeClr val="accent2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Principle</a:t>
            </a:r>
            <a:endParaRPr lang="en-US" altLang="en-US" sz="2400" dirty="0">
              <a:highlight>
                <a:srgbClr val="FFFF00"/>
              </a:highlight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Crypto algorithms are not secret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highlight>
                  <a:srgbClr val="FFFF00"/>
                </a:highlight>
                <a:latin typeface="Calibri" panose="020F0502020204030204" pitchFamily="34" charset="0"/>
              </a:rPr>
              <a:t>No </a:t>
            </a:r>
            <a:r>
              <a:rPr lang="ja-JP" altLang="en-US" sz="2400" dirty="0">
                <a:highlight>
                  <a:srgbClr val="FFFF00"/>
                </a:highlight>
                <a:latin typeface="Calibri" panose="020F0502020204030204" pitchFamily="34" charset="0"/>
              </a:rPr>
              <a:t>“</a:t>
            </a:r>
            <a:r>
              <a:rPr lang="en-US" altLang="ja-JP" sz="2400" dirty="0">
                <a:highlight>
                  <a:srgbClr val="FFFF00"/>
                </a:highlight>
                <a:latin typeface="Calibri" panose="020F0502020204030204" pitchFamily="34" charset="0"/>
              </a:rPr>
              <a:t>security through obscurity</a:t>
            </a:r>
            <a:r>
              <a:rPr lang="ja-JP" altLang="en-US" sz="2400" dirty="0">
                <a:highlight>
                  <a:srgbClr val="FFFF00"/>
                </a:highlight>
                <a:latin typeface="Calibri" panose="020F0502020204030204" pitchFamily="34" charset="0"/>
              </a:rPr>
              <a:t>”</a:t>
            </a:r>
            <a:endParaRPr lang="en-US" altLang="ja-JP" sz="2400" dirty="0">
              <a:highlight>
                <a:srgbClr val="FFFF00"/>
              </a:highlight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dirty="0">
                <a:latin typeface="Calibri" panose="020F0502020204030204" pitchFamily="34" charset="0"/>
              </a:rPr>
              <a:t>Objective of an attacker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Identify secret key used to encrypt a ciphertext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(OR) recover the plaintext of a ciphertext without the secret key</a:t>
            </a:r>
          </a:p>
        </p:txBody>
      </p:sp>
      <p:pic>
        <p:nvPicPr>
          <p:cNvPr id="32773" name="Picture 1">
            <a:extLst>
              <a:ext uri="{FF2B5EF4-FFF2-40B4-BE49-F238E27FC236}">
                <a16:creationId xmlns:a16="http://schemas.microsoft.com/office/drawing/2014/main" id="{490C38F7-DB76-44E5-8426-583465A6F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953000"/>
            <a:ext cx="10668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TextBox 6">
            <a:extLst>
              <a:ext uri="{FF2B5EF4-FFF2-40B4-BE49-F238E27FC236}">
                <a16:creationId xmlns:a16="http://schemas.microsoft.com/office/drawing/2014/main" id="{81989A7C-DF38-432F-8048-4FBAD1C64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912813"/>
            <a:ext cx="8686800" cy="503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7338" indent="-287338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4538" indent="-287338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Multiplication: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Multiply two polynomials together. If the resulting polynomial has degree greater than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-1, then the polynomial is reduced modulo some </a:t>
            </a:r>
            <a:r>
              <a:rPr lang="en-US" altLang="en-US" sz="1600" i="1">
                <a:solidFill>
                  <a:srgbClr val="0070C0"/>
                </a:solidFill>
                <a:latin typeface="Calibri" panose="020F0502020204030204" pitchFamily="34" charset="0"/>
              </a:rPr>
              <a:t>irreducible polynomial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of degree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Irreducible polynomial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): a polynomial cannot be expressed as a product of two polynomials, both with degree smaller than that of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).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Irreducible polynomials of degree 3: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+ 1) and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+ 1)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f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g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=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+ 1)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+ 1) mod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	=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4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+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+ 1) mod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	=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4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 mod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	take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=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+ 1) as the irreducible polynomial, we have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 f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g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=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4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 mod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+ 1)	=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+ 1)(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+ 1) +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mod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+ 1)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		=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 b="1">
                <a:solidFill>
                  <a:srgbClr val="0070C0"/>
                </a:solidFill>
                <a:latin typeface="Calibri" panose="020F0502020204030204" pitchFamily="34" charset="0"/>
              </a:rPr>
              <a:t>Represent  each element in GF(2</a:t>
            </a:r>
            <a:r>
              <a:rPr lang="en-US" altLang="en-US" sz="1600" b="1" baseline="30000">
                <a:solidFill>
                  <a:srgbClr val="0070C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 b="1">
                <a:solidFill>
                  <a:srgbClr val="0070C0"/>
                </a:solidFill>
                <a:latin typeface="Calibri" panose="020F0502020204030204" pitchFamily="34" charset="0"/>
              </a:rPr>
              <a:t>) by a 3-bit value: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{000, 001, 010, 011, 100, 101, 110, 111}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f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g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= (101)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(111) = (110)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US" sz="1600" i="1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AES uses arithmetic in the finite field GF(2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8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with the irreducible polynomial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=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8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4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</a:t>
            </a:r>
          </a:p>
        </p:txBody>
      </p:sp>
      <p:sp>
        <p:nvSpPr>
          <p:cNvPr id="180227" name="TextBox 1">
            <a:extLst>
              <a:ext uri="{FF2B5EF4-FFF2-40B4-BE49-F238E27FC236}">
                <a16:creationId xmlns:a16="http://schemas.microsoft.com/office/drawing/2014/main" id="{11183887-482C-4498-8495-7BD8F3F7A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596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Mathematical Background: Finite Field Arithmetic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TextBox 6">
            <a:extLst>
              <a:ext uri="{FF2B5EF4-FFF2-40B4-BE49-F238E27FC236}">
                <a16:creationId xmlns:a16="http://schemas.microsoft.com/office/drawing/2014/main" id="{2D9762C4-1E38-462C-9B4A-4A8A6889E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762000"/>
            <a:ext cx="8686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MixColumn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82275" name="TextBox 1">
            <a:extLst>
              <a:ext uri="{FF2B5EF4-FFF2-40B4-BE49-F238E27FC236}">
                <a16:creationId xmlns:a16="http://schemas.microsoft.com/office/drawing/2014/main" id="{3DB799F3-0C0C-4FB4-9359-4423B1185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pic>
        <p:nvPicPr>
          <p:cNvPr id="182276" name="Picture 2">
            <a:extLst>
              <a:ext uri="{FF2B5EF4-FFF2-40B4-BE49-F238E27FC236}">
                <a16:creationId xmlns:a16="http://schemas.microsoft.com/office/drawing/2014/main" id="{0ED22C16-1B82-4CDF-89E1-AB191EF8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219200"/>
            <a:ext cx="8763000" cy="158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277" name="TextBox 2">
            <a:extLst>
              <a:ext uri="{FF2B5EF4-FFF2-40B4-BE49-F238E27FC236}">
                <a16:creationId xmlns:a16="http://schemas.microsoft.com/office/drawing/2014/main" id="{29FE064F-448D-4F71-9DFE-CA7F56421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3124200"/>
            <a:ext cx="8491537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e.g.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</a:rPr>
              <a:t>	s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’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</a:rPr>
              <a:t>0,0 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= 02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0,0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03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1,0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2,0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3,0  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mod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(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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	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’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</a:rPr>
              <a:t>0,0 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= (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0,0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(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+1)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1,0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2,0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3,0 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mod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(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)</a:t>
            </a:r>
          </a:p>
          <a:p>
            <a:pPr eaLnBrk="1" hangingPunct="1">
              <a:spcBef>
                <a:spcPts val="60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Note: each </a:t>
            </a:r>
            <a:r>
              <a:rPr lang="en-US" altLang="en-US" sz="18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1800" i="1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i</a:t>
            </a:r>
            <a:r>
              <a:rPr lang="en-US" altLang="en-US" sz="18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,</a:t>
            </a:r>
            <a:r>
              <a:rPr lang="en-US" altLang="en-US" sz="1800" i="1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j</a:t>
            </a: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represents 8 bits (i.e. a polynomial of degree 7 with binary coefficients)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’</a:t>
            </a:r>
            <a:r>
              <a:rPr lang="en-US" altLang="en-US" sz="1800" baseline="-250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0,0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is a polynomial of degree 7 with binary coefficients obtained by </a:t>
            </a:r>
            <a:r>
              <a:rPr lang="en-US" altLang="en-US" sz="1800" b="1" u="sng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adding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four polynomials together (i.e. the bitwise XOR operation) and each of the first two polynomials is obtained by multiplying two polynomials modulo 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(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).</a:t>
            </a:r>
          </a:p>
          <a:p>
            <a:pPr lvl="1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i.e.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</a:rPr>
              <a:t> s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</a:rPr>
              <a:t>’</a:t>
            </a:r>
            <a:r>
              <a:rPr lang="en-US" altLang="en-US" sz="1800" baseline="-25000">
                <a:solidFill>
                  <a:srgbClr val="00B050"/>
                </a:solidFill>
                <a:latin typeface="Calibri" panose="020F0502020204030204" pitchFamily="34" charset="0"/>
              </a:rPr>
              <a:t>0,0 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</a:rPr>
              <a:t>= [(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</a:rPr>
              <a:t>)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1800" baseline="-250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0,0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mod 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(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)]  [(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+1)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1800" baseline="-250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1,0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mod 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(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)]  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1800" baseline="-250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2,0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 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1800" baseline="-250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3,0</a:t>
            </a:r>
            <a:endParaRPr lang="en-US" altLang="en-US" sz="1800">
              <a:solidFill>
                <a:srgbClr val="00B050"/>
              </a:solidFill>
              <a:latin typeface="Calibri" panose="020F0502020204030204" pitchFamily="34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extBox 6">
            <a:extLst>
              <a:ext uri="{FF2B5EF4-FFF2-40B4-BE49-F238E27FC236}">
                <a16:creationId xmlns:a16="http://schemas.microsoft.com/office/drawing/2014/main" id="{3C640B7C-443D-4BDF-8FEB-AA7BFFBA5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762000"/>
            <a:ext cx="8686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MixColumn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84323" name="TextBox 1">
            <a:extLst>
              <a:ext uri="{FF2B5EF4-FFF2-40B4-BE49-F238E27FC236}">
                <a16:creationId xmlns:a16="http://schemas.microsoft.com/office/drawing/2014/main" id="{0B3026CF-6F20-49D4-8743-DD40BA9CC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8BBBE7-0682-4CE9-81E9-27D2260C3960}"/>
              </a:ext>
            </a:extLst>
          </p:cNvPr>
          <p:cNvGraphicFramePr>
            <a:graphicFrameLocks noGrp="1"/>
          </p:cNvGraphicFramePr>
          <p:nvPr/>
        </p:nvGraphicFramePr>
        <p:xfrm>
          <a:off x="1600200" y="2438400"/>
          <a:ext cx="2209800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F2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4D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97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6E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EC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46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4A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C3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A6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D8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95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956081-96FF-4EF6-90EC-1E4ABBC00C5E}"/>
              </a:ext>
            </a:extLst>
          </p:cNvPr>
          <p:cNvCxnSpPr/>
          <p:nvPr/>
        </p:nvCxnSpPr>
        <p:spPr>
          <a:xfrm>
            <a:off x="4135438" y="32004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52B62CD-86C5-4C1C-B171-B5E5C295AED2}"/>
              </a:ext>
            </a:extLst>
          </p:cNvPr>
          <p:cNvGraphicFramePr>
            <a:graphicFrameLocks noGrp="1"/>
          </p:cNvGraphicFramePr>
          <p:nvPr/>
        </p:nvGraphicFramePr>
        <p:xfrm>
          <a:off x="5200650" y="2438400"/>
          <a:ext cx="2209800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4C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37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D4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70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9F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3A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42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ED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A5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A6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BC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Title 1">
            <a:extLst>
              <a:ext uri="{FF2B5EF4-FFF2-40B4-BE49-F238E27FC236}">
                <a16:creationId xmlns:a16="http://schemas.microsoft.com/office/drawing/2014/main" id="{02443AAB-3FA9-4486-9ED3-7091A4E568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altLang="en-US">
                <a:solidFill>
                  <a:schemeClr val="tx1"/>
                </a:solidFill>
              </a:rPr>
              <a:t>Example</a:t>
            </a:r>
          </a:p>
        </p:txBody>
      </p:sp>
      <p:sp>
        <p:nvSpPr>
          <p:cNvPr id="186371" name="Content Placeholder 2">
            <a:extLst>
              <a:ext uri="{FF2B5EF4-FFF2-40B4-BE49-F238E27FC236}">
                <a16:creationId xmlns:a16="http://schemas.microsoft.com/office/drawing/2014/main" id="{2565E1CB-EBAD-46C4-B494-FA0BAE482A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" y="1371600"/>
            <a:ext cx="8991600" cy="5029200"/>
          </a:xfrm>
        </p:spPr>
        <p:txBody>
          <a:bodyPr/>
          <a:lstStyle/>
          <a:p>
            <a:r>
              <a:rPr lang="en-US" altLang="en-US" sz="2300"/>
              <a:t>Calculate S’</a:t>
            </a:r>
            <a:r>
              <a:rPr lang="en-US" altLang="en-US" sz="2300" baseline="-25000"/>
              <a:t>0,0</a:t>
            </a:r>
            <a:r>
              <a:rPr lang="en-US" altLang="en-US" sz="2300"/>
              <a:t> = 02 . S</a:t>
            </a:r>
            <a:r>
              <a:rPr lang="en-US" altLang="en-US" sz="2300" baseline="-25000"/>
              <a:t>0,0 </a:t>
            </a:r>
            <a:r>
              <a:rPr lang="en-US" altLang="en-US" sz="2300"/>
              <a:t>+ 03. S</a:t>
            </a:r>
            <a:r>
              <a:rPr lang="en-US" altLang="en-US" sz="2300" baseline="-25000"/>
              <a:t>1,0 </a:t>
            </a:r>
            <a:r>
              <a:rPr lang="en-US" altLang="en-US" sz="2300"/>
              <a:t>+ S</a:t>
            </a:r>
            <a:r>
              <a:rPr lang="en-US" altLang="en-US" sz="2300" baseline="-25000"/>
              <a:t>2,0 </a:t>
            </a:r>
            <a:r>
              <a:rPr lang="en-US" altLang="en-US" sz="2300"/>
              <a:t>+ S</a:t>
            </a:r>
            <a:r>
              <a:rPr lang="en-US" altLang="en-US" sz="2300" baseline="-25000"/>
              <a:t>3,0</a:t>
            </a:r>
            <a:endParaRPr lang="en-US" altLang="en-US" sz="2300"/>
          </a:p>
          <a:p>
            <a:r>
              <a:rPr lang="en-US" altLang="en-US" sz="2300"/>
              <a:t>02</a:t>
            </a:r>
            <a:r>
              <a:rPr lang="en-US" altLang="en-US" sz="2300" baseline="-25000"/>
              <a:t>h</a:t>
            </a:r>
            <a:r>
              <a:rPr lang="en-US" altLang="en-US" sz="2300"/>
              <a:t>(10</a:t>
            </a:r>
            <a:r>
              <a:rPr lang="en-US" altLang="en-US" sz="2300" baseline="-25000"/>
              <a:t>b</a:t>
            </a:r>
            <a:r>
              <a:rPr lang="en-US" altLang="en-US" sz="2300"/>
              <a:t>). 87</a:t>
            </a:r>
            <a:r>
              <a:rPr lang="en-US" altLang="en-US" sz="2300" baseline="-25000"/>
              <a:t>h</a:t>
            </a:r>
            <a:r>
              <a:rPr lang="en-US" altLang="en-US" sz="2300"/>
              <a:t>(10000111</a:t>
            </a:r>
            <a:r>
              <a:rPr lang="en-US" altLang="en-US" sz="2300" baseline="-25000"/>
              <a:t>b</a:t>
            </a:r>
            <a:r>
              <a:rPr lang="en-US" altLang="en-US" sz="2300"/>
              <a:t>) + 03</a:t>
            </a:r>
            <a:r>
              <a:rPr lang="en-US" altLang="en-US" sz="2300" baseline="-25000"/>
              <a:t>h</a:t>
            </a:r>
            <a:r>
              <a:rPr lang="en-US" altLang="en-US" sz="2300"/>
              <a:t>(11</a:t>
            </a:r>
            <a:r>
              <a:rPr lang="en-US" altLang="en-US" sz="2300" baseline="-25000"/>
              <a:t>b</a:t>
            </a:r>
            <a:r>
              <a:rPr lang="en-US" altLang="en-US" sz="2300"/>
              <a:t>). 6E</a:t>
            </a:r>
            <a:r>
              <a:rPr lang="en-US" altLang="en-US" sz="2300" baseline="-25000"/>
              <a:t>h</a:t>
            </a:r>
            <a:r>
              <a:rPr lang="en-US" altLang="en-US" sz="2300"/>
              <a:t>(01101110</a:t>
            </a:r>
            <a:r>
              <a:rPr lang="en-US" altLang="en-US" sz="2300" baseline="-25000"/>
              <a:t>b</a:t>
            </a:r>
            <a:r>
              <a:rPr lang="en-US" altLang="en-US" sz="2300"/>
              <a:t>) + 46</a:t>
            </a:r>
            <a:r>
              <a:rPr lang="en-US" altLang="en-US" sz="2300" baseline="-25000"/>
              <a:t>h</a:t>
            </a:r>
            <a:r>
              <a:rPr lang="en-US" altLang="en-US" sz="2300"/>
              <a:t>(01000110</a:t>
            </a:r>
            <a:r>
              <a:rPr lang="en-US" altLang="en-US" sz="2300" baseline="-25000"/>
              <a:t>b</a:t>
            </a:r>
            <a:r>
              <a:rPr lang="en-US" altLang="en-US" sz="2300"/>
              <a:t>) + A6</a:t>
            </a:r>
            <a:r>
              <a:rPr lang="en-US" altLang="en-US" sz="2300" baseline="-25000"/>
              <a:t>h</a:t>
            </a:r>
            <a:r>
              <a:rPr lang="en-US" altLang="en-US" sz="2300"/>
              <a:t>(10100110</a:t>
            </a:r>
            <a:r>
              <a:rPr lang="en-US" altLang="en-US" sz="2300" baseline="-25000"/>
              <a:t>b</a:t>
            </a:r>
            <a:r>
              <a:rPr lang="en-US" altLang="en-US" sz="2300"/>
              <a:t>)</a:t>
            </a:r>
          </a:p>
          <a:p>
            <a:r>
              <a:rPr lang="en-US" altLang="en-US" sz="2300"/>
              <a:t>(x)(x</a:t>
            </a:r>
            <a:r>
              <a:rPr lang="en-US" altLang="en-US" sz="2300" baseline="30000"/>
              <a:t>7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+x+1)+(x+1)(x</a:t>
            </a:r>
            <a:r>
              <a:rPr lang="en-US" altLang="en-US" sz="2300" baseline="30000"/>
              <a:t>6</a:t>
            </a:r>
            <a:r>
              <a:rPr lang="en-US" altLang="en-US" sz="2300"/>
              <a:t>+x</a:t>
            </a:r>
            <a:r>
              <a:rPr lang="en-US" altLang="en-US" sz="2300" baseline="30000"/>
              <a:t>5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+x)+(x</a:t>
            </a:r>
            <a:r>
              <a:rPr lang="en-US" altLang="en-US" sz="2300" baseline="30000"/>
              <a:t>6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+x)+(x</a:t>
            </a:r>
            <a:r>
              <a:rPr lang="en-US" altLang="en-US" sz="2300" baseline="30000"/>
              <a:t>7</a:t>
            </a:r>
            <a:r>
              <a:rPr lang="en-US" altLang="en-US" sz="2300"/>
              <a:t>+x</a:t>
            </a:r>
            <a:r>
              <a:rPr lang="en-US" altLang="en-US" sz="2300" baseline="30000"/>
              <a:t>5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+x)</a:t>
            </a:r>
          </a:p>
          <a:p>
            <a:r>
              <a:rPr lang="en-US" altLang="en-US" sz="2300"/>
              <a:t>x</a:t>
            </a:r>
            <a:r>
              <a:rPr lang="en-US" altLang="en-US" sz="2300" baseline="30000"/>
              <a:t>8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+x+x</a:t>
            </a:r>
            <a:r>
              <a:rPr lang="en-US" altLang="en-US" sz="2300" baseline="30000"/>
              <a:t>7</a:t>
            </a:r>
            <a:r>
              <a:rPr lang="en-US" altLang="en-US" sz="2300"/>
              <a:t>+x</a:t>
            </a:r>
            <a:r>
              <a:rPr lang="en-US" altLang="en-US" sz="2300" baseline="30000"/>
              <a:t>6</a:t>
            </a:r>
            <a:r>
              <a:rPr lang="en-US" altLang="en-US" sz="2300"/>
              <a:t>+x</a:t>
            </a:r>
            <a:r>
              <a:rPr lang="en-US" altLang="en-US" sz="2300" baseline="30000"/>
              <a:t>4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</a:t>
            </a:r>
            <a:r>
              <a:rPr lang="en-US" altLang="en-US" sz="2300" baseline="30000"/>
              <a:t>6</a:t>
            </a:r>
            <a:r>
              <a:rPr lang="en-US" altLang="en-US" sz="2300"/>
              <a:t>+x</a:t>
            </a:r>
            <a:r>
              <a:rPr lang="en-US" altLang="en-US" sz="2300" baseline="30000"/>
              <a:t>5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+x+x</a:t>
            </a:r>
            <a:r>
              <a:rPr lang="en-US" altLang="en-US" sz="2300" baseline="30000"/>
              <a:t>6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+x+x</a:t>
            </a:r>
            <a:r>
              <a:rPr lang="en-US" altLang="en-US" sz="2300" baseline="30000"/>
              <a:t>7</a:t>
            </a:r>
            <a:r>
              <a:rPr lang="en-US" altLang="en-US" sz="2300"/>
              <a:t>+x</a:t>
            </a:r>
            <a:r>
              <a:rPr lang="en-US" altLang="en-US" sz="2300" baseline="30000"/>
              <a:t>5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</a:t>
            </a:r>
          </a:p>
          <a:p>
            <a:r>
              <a:rPr lang="en-US" altLang="en-US" sz="2300"/>
              <a:t>x</a:t>
            </a:r>
            <a:r>
              <a:rPr lang="en-US" altLang="en-US" sz="2300" baseline="30000"/>
              <a:t>8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</a:t>
            </a:r>
            <a:r>
              <a:rPr lang="en-US" altLang="en-US" sz="2300" baseline="30000"/>
              <a:t>6</a:t>
            </a:r>
            <a:r>
              <a:rPr lang="en-US" altLang="en-US" sz="2300"/>
              <a:t>+x</a:t>
            </a:r>
            <a:r>
              <a:rPr lang="en-US" altLang="en-US" sz="2300" baseline="30000"/>
              <a:t>4</a:t>
            </a:r>
            <a:r>
              <a:rPr lang="en-US" altLang="en-US" sz="2300"/>
              <a:t> mod x</a:t>
            </a:r>
            <a:r>
              <a:rPr lang="en-US" altLang="en-US" sz="2300" baseline="30000"/>
              <a:t>8</a:t>
            </a:r>
            <a:r>
              <a:rPr lang="en-US" altLang="en-US" sz="2300"/>
              <a:t>+x</a:t>
            </a:r>
            <a:r>
              <a:rPr lang="en-US" altLang="en-US" sz="2300" baseline="30000"/>
              <a:t>4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+x+1</a:t>
            </a:r>
          </a:p>
          <a:p>
            <a:r>
              <a:rPr lang="en-US" altLang="en-US" sz="2300"/>
              <a:t>x</a:t>
            </a:r>
            <a:r>
              <a:rPr lang="en-US" altLang="en-US" sz="2300" baseline="30000"/>
              <a:t>8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</a:t>
            </a:r>
            <a:r>
              <a:rPr lang="en-US" altLang="en-US" sz="2300" baseline="30000"/>
              <a:t>6</a:t>
            </a:r>
            <a:r>
              <a:rPr lang="en-US" altLang="en-US" sz="2300"/>
              <a:t>+x</a:t>
            </a:r>
            <a:r>
              <a:rPr lang="en-US" altLang="en-US" sz="2300" baseline="30000"/>
              <a:t>4</a:t>
            </a:r>
            <a:r>
              <a:rPr lang="en-US" altLang="en-US" sz="2300"/>
              <a:t>+(x+x+1+1) mod x</a:t>
            </a:r>
            <a:r>
              <a:rPr lang="en-US" altLang="en-US" sz="2300" baseline="30000"/>
              <a:t>8</a:t>
            </a:r>
            <a:r>
              <a:rPr lang="en-US" altLang="en-US" sz="2300"/>
              <a:t>+x</a:t>
            </a:r>
            <a:r>
              <a:rPr lang="en-US" altLang="en-US" sz="2300" baseline="30000"/>
              <a:t>4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+x+1</a:t>
            </a:r>
          </a:p>
          <a:p>
            <a:r>
              <a:rPr lang="en-US" altLang="en-US" sz="2300"/>
              <a:t>x</a:t>
            </a:r>
            <a:r>
              <a:rPr lang="en-US" altLang="en-US" sz="2300" baseline="30000"/>
              <a:t>6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+x+1+(x</a:t>
            </a:r>
            <a:r>
              <a:rPr lang="en-US" altLang="en-US" sz="2300" baseline="30000"/>
              <a:t>8</a:t>
            </a:r>
            <a:r>
              <a:rPr lang="en-US" altLang="en-US" sz="2300"/>
              <a:t>+x</a:t>
            </a:r>
            <a:r>
              <a:rPr lang="en-US" altLang="en-US" sz="2300" baseline="30000"/>
              <a:t>4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+x+1) mod x</a:t>
            </a:r>
            <a:r>
              <a:rPr lang="en-US" altLang="en-US" sz="2300" baseline="30000"/>
              <a:t>8</a:t>
            </a:r>
            <a:r>
              <a:rPr lang="en-US" altLang="en-US" sz="2300"/>
              <a:t>+x</a:t>
            </a:r>
            <a:r>
              <a:rPr lang="en-US" altLang="en-US" sz="2300" baseline="30000"/>
              <a:t>4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+x+1</a:t>
            </a:r>
          </a:p>
          <a:p>
            <a:r>
              <a:rPr lang="en-US" altLang="en-US" sz="2300"/>
              <a:t>x</a:t>
            </a:r>
            <a:r>
              <a:rPr lang="en-US" altLang="en-US" sz="2300" baseline="30000"/>
              <a:t>6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+x+1 mod x</a:t>
            </a:r>
            <a:r>
              <a:rPr lang="en-US" altLang="en-US" sz="2300" baseline="30000"/>
              <a:t>8</a:t>
            </a:r>
            <a:r>
              <a:rPr lang="en-US" altLang="en-US" sz="2300"/>
              <a:t>+x</a:t>
            </a:r>
            <a:r>
              <a:rPr lang="en-US" altLang="en-US" sz="2300" baseline="30000"/>
              <a:t>4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+x+1</a:t>
            </a:r>
          </a:p>
          <a:p>
            <a:r>
              <a:rPr lang="en-US" altLang="en-US" sz="2300"/>
              <a:t>x</a:t>
            </a:r>
            <a:r>
              <a:rPr lang="en-US" altLang="en-US" sz="2300" baseline="30000"/>
              <a:t>6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+x+1 is 01000111</a:t>
            </a:r>
            <a:r>
              <a:rPr lang="en-US" altLang="en-US" sz="2300" baseline="-25000"/>
              <a:t>b</a:t>
            </a:r>
            <a:r>
              <a:rPr lang="en-US" altLang="en-US" sz="2300"/>
              <a:t> is 47</a:t>
            </a:r>
            <a:r>
              <a:rPr lang="en-US" altLang="en-US" sz="2300" baseline="-25000"/>
              <a:t>h</a:t>
            </a:r>
            <a:endParaRPr lang="en-US" altLang="en-US" sz="2300"/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186372" name="Footer Placeholder 3">
            <a:extLst>
              <a:ext uri="{FF2B5EF4-FFF2-40B4-BE49-F238E27FC236}">
                <a16:creationId xmlns:a16="http://schemas.microsoft.com/office/drawing/2014/main" id="{3F518FAB-01EB-4313-B4E5-59AA88A255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AED170E6-A14B-4457-880C-BA114972F85B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TextBox 6">
            <a:extLst>
              <a:ext uri="{FF2B5EF4-FFF2-40B4-BE49-F238E27FC236}">
                <a16:creationId xmlns:a16="http://schemas.microsoft.com/office/drawing/2014/main" id="{11660963-8071-44B1-BE8E-8F02E6AFE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762000"/>
            <a:ext cx="8686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AddRoundKey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88419" name="TextBox 1">
            <a:extLst>
              <a:ext uri="{FF2B5EF4-FFF2-40B4-BE49-F238E27FC236}">
                <a16:creationId xmlns:a16="http://schemas.microsoft.com/office/drawing/2014/main" id="{C0DBEBD2-4CE0-47C2-9348-BC13F5645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pic>
        <p:nvPicPr>
          <p:cNvPr id="188420" name="Picture 2">
            <a:extLst>
              <a:ext uri="{FF2B5EF4-FFF2-40B4-BE49-F238E27FC236}">
                <a16:creationId xmlns:a16="http://schemas.microsoft.com/office/drawing/2014/main" id="{DBD98DE4-B937-48A1-9E9F-CACA4EED8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14463"/>
            <a:ext cx="5514975" cy="155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F10F1C2-D174-43A9-90C6-20ECD8CA3561}"/>
              </a:ext>
            </a:extLst>
          </p:cNvPr>
          <p:cNvGraphicFramePr>
            <a:graphicFrameLocks noGrp="1"/>
          </p:cNvGraphicFramePr>
          <p:nvPr/>
        </p:nvGraphicFramePr>
        <p:xfrm>
          <a:off x="609600" y="3962400"/>
          <a:ext cx="2209800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4C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37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D4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70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9F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3A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42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ED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A5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A6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BC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0C2330E-5BD3-48BF-8926-D19AC3468892}"/>
              </a:ext>
            </a:extLst>
          </p:cNvPr>
          <p:cNvGraphicFramePr>
            <a:graphicFrameLocks noGrp="1"/>
          </p:cNvGraphicFramePr>
          <p:nvPr/>
        </p:nvGraphicFramePr>
        <p:xfrm>
          <a:off x="3505200" y="3962400"/>
          <a:ext cx="2209800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19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28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57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77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FA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D1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5C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66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DC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29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00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F3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21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41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6A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849948D-7E05-4D89-92DD-62E3B67D9FF6}"/>
              </a:ext>
            </a:extLst>
          </p:cNvPr>
          <p:cNvGraphicFramePr>
            <a:graphicFrameLocks noGrp="1"/>
          </p:cNvGraphicFramePr>
          <p:nvPr/>
        </p:nvGraphicFramePr>
        <p:xfrm>
          <a:off x="6553200" y="3962400"/>
          <a:ext cx="2209800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EB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59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8B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1B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2E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A1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C3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F2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38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13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42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1E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D6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8502" name="TextBox 2">
            <a:extLst>
              <a:ext uri="{FF2B5EF4-FFF2-40B4-BE49-F238E27FC236}">
                <a16:creationId xmlns:a16="http://schemas.microsoft.com/office/drawing/2014/main" id="{9E184EB0-11BE-456B-9C6B-ACCDA7E55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495800"/>
            <a:ext cx="4206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sym typeface="Symbol" panose="05050102010706020507" pitchFamily="18" charset="2"/>
              </a:rPr>
              <a:t></a:t>
            </a: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88503" name="TextBox 3">
            <a:extLst>
              <a:ext uri="{FF2B5EF4-FFF2-40B4-BE49-F238E27FC236}">
                <a16:creationId xmlns:a16="http://schemas.microsoft.com/office/drawing/2014/main" id="{3FFBEC8C-23FC-4577-8378-A3482132D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4491038"/>
            <a:ext cx="341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=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TextBox 6">
            <a:extLst>
              <a:ext uri="{FF2B5EF4-FFF2-40B4-BE49-F238E27FC236}">
                <a16:creationId xmlns:a16="http://schemas.microsoft.com/office/drawing/2014/main" id="{FFDF3DDB-543F-46BC-A76A-71A113E12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320675"/>
            <a:ext cx="4495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Summary of One AES Round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(except the last round)</a:t>
            </a:r>
          </a:p>
        </p:txBody>
      </p:sp>
      <p:sp>
        <p:nvSpPr>
          <p:cNvPr id="190467" name="TextBox 1">
            <a:extLst>
              <a:ext uri="{FF2B5EF4-FFF2-40B4-BE49-F238E27FC236}">
                <a16:creationId xmlns:a16="http://schemas.microsoft.com/office/drawing/2014/main" id="{A74AFA3F-06E3-4DE8-9EB6-E768129D8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pic>
        <p:nvPicPr>
          <p:cNvPr id="190468" name="Picture 2">
            <a:extLst>
              <a:ext uri="{FF2B5EF4-FFF2-40B4-BE49-F238E27FC236}">
                <a16:creationId xmlns:a16="http://schemas.microsoft.com/office/drawing/2014/main" id="{EA508726-BBA7-47FE-9A07-03EEC579F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700088"/>
            <a:ext cx="5226050" cy="593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TextBox 3">
            <a:extLst>
              <a:ext uri="{FF2B5EF4-FFF2-40B4-BE49-F238E27FC236}">
                <a16:creationId xmlns:a16="http://schemas.microsoft.com/office/drawing/2014/main" id="{29B83CFE-8635-4B41-951B-7D026A77E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sp>
        <p:nvSpPr>
          <p:cNvPr id="192515" name="TextBox 4">
            <a:extLst>
              <a:ext uri="{FF2B5EF4-FFF2-40B4-BE49-F238E27FC236}">
                <a16:creationId xmlns:a16="http://schemas.microsoft.com/office/drawing/2014/main" id="{54EF9609-EB7D-401C-82FF-C3626054B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752475"/>
            <a:ext cx="3498850" cy="477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Key Expansion / Key Scheduling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Review: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A 16-byte (128-bit) Key is expanded into 11 round keys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Each round key is 4 words (or 16 bytes or 128 bits) long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Total size of the 11 round keys = 44 words (or 176 bytes)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Notations: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Key: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…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US" altLang="en-US" sz="1600" baseline="-25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Round Keys: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…,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endParaRPr lang="en-US" altLang="en-US" sz="1600" baseline="-25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Round 0 key: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Round 1 key: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Round 2 key: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…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Round 10 key: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92516" name="Picture 2">
            <a:extLst>
              <a:ext uri="{FF2B5EF4-FFF2-40B4-BE49-F238E27FC236}">
                <a16:creationId xmlns:a16="http://schemas.microsoft.com/office/drawing/2014/main" id="{F00C3955-4C31-4CBB-8BE3-2879D0FEF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450" y="646113"/>
            <a:ext cx="5340350" cy="6135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TextBox 3">
            <a:extLst>
              <a:ext uri="{FF2B5EF4-FFF2-40B4-BE49-F238E27FC236}">
                <a16:creationId xmlns:a16="http://schemas.microsoft.com/office/drawing/2014/main" id="{0F187CFD-3D46-40A4-AB51-02B05BA72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sp>
        <p:nvSpPr>
          <p:cNvPr id="194563" name="TextBox 4">
            <a:extLst>
              <a:ext uri="{FF2B5EF4-FFF2-40B4-BE49-F238E27FC236}">
                <a16:creationId xmlns:a16="http://schemas.microsoft.com/office/drawing/2014/main" id="{98F27478-CFFB-4960-9877-CA0D3B4F4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752475"/>
            <a:ext cx="3498850" cy="575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Key Expansion / Key Scheduling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Summary: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The 16-byte key is copied into the first four words for Round 0 key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i.e. the key is used </a:t>
            </a: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directly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to do the AddRoundKey at the initial transformation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Each subsequent word w[i] in a round key depends on the immediately preceding word w[i-1], and the word four positions back, w[i-4]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in three out of the four cases a simple XOR is used, e.g.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i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</a:t>
            </a:r>
            <a:r>
              <a:rPr lang="en-US" altLang="en-US" sz="1600" b="1" i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</a:t>
            </a:r>
            <a:r>
              <a:rPr lang="en-US" altLang="en-US" sz="1600" b="1" i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altLang="en-US" sz="1600" b="1" i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for a word whose position in the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array is a multiple of 4, a more complex function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is used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RC stands for Round Constant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94564" name="Picture 2">
            <a:extLst>
              <a:ext uri="{FF2B5EF4-FFF2-40B4-BE49-F238E27FC236}">
                <a16:creationId xmlns:a16="http://schemas.microsoft.com/office/drawing/2014/main" id="{88CD9DC6-5083-4F3B-AF39-D58B26D61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646113"/>
            <a:ext cx="4876800" cy="6135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Title 1">
            <a:extLst>
              <a:ext uri="{FF2B5EF4-FFF2-40B4-BE49-F238E27FC236}">
                <a16:creationId xmlns:a16="http://schemas.microsoft.com/office/drawing/2014/main" id="{2F53794D-C740-487B-8975-4EC31C5007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Key Space</a:t>
            </a:r>
          </a:p>
        </p:txBody>
      </p:sp>
      <p:sp>
        <p:nvSpPr>
          <p:cNvPr id="196611" name="Content Placeholder 2">
            <a:extLst>
              <a:ext uri="{FF2B5EF4-FFF2-40B4-BE49-F238E27FC236}">
                <a16:creationId xmlns:a16="http://schemas.microsoft.com/office/drawing/2014/main" id="{2F791B86-A65C-4762-B72E-419687EC5A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The Key Space of a cipher is the set of all possible and distinct secret keys</a:t>
            </a:r>
          </a:p>
          <a:p>
            <a:pPr eaLnBrk="1" hangingPunct="1"/>
            <a:r>
              <a:rPr lang="en-US" altLang="en-US" sz="2400"/>
              <a:t>E.g. The key space of DES is all distinct 56-bit binary strings</a:t>
            </a:r>
          </a:p>
          <a:p>
            <a:pPr eaLnBrk="1" hangingPunct="1"/>
            <a:r>
              <a:rPr lang="en-US" altLang="en-US" sz="2400"/>
              <a:t>E.g. The size of the key space of simple substitution for case-insensitive English alphabet is 26!</a:t>
            </a:r>
          </a:p>
          <a:p>
            <a:pPr eaLnBrk="1" hangingPunct="1"/>
            <a:r>
              <a:rPr lang="en-US" altLang="en-US" sz="2400"/>
              <a:t>What</a:t>
            </a:r>
            <a:r>
              <a:rPr lang="ja-JP" altLang="en-US" sz="2400"/>
              <a:t>’</a:t>
            </a:r>
            <a:r>
              <a:rPr lang="en-US" altLang="ja-JP" sz="2400"/>
              <a:t>s the key space size of AES?</a:t>
            </a:r>
          </a:p>
          <a:p>
            <a:pPr eaLnBrk="1" hangingPunct="1"/>
            <a:r>
              <a:rPr lang="en-US" altLang="en-US" sz="2400"/>
              <a:t>What</a:t>
            </a:r>
            <a:r>
              <a:rPr lang="ja-JP" altLang="en-US" sz="2400"/>
              <a:t>’</a:t>
            </a:r>
            <a:r>
              <a:rPr lang="en-US" altLang="ja-JP" sz="2400"/>
              <a:t>s the key space size of one-time pad?</a:t>
            </a:r>
          </a:p>
          <a:p>
            <a:pPr eaLnBrk="1" hangingPunct="1"/>
            <a:r>
              <a:rPr lang="en-US" altLang="en-US" sz="2400"/>
              <a:t>What</a:t>
            </a:r>
            <a:r>
              <a:rPr lang="ja-JP" altLang="en-US" sz="2400"/>
              <a:t>’</a:t>
            </a:r>
            <a:r>
              <a:rPr lang="en-US" altLang="ja-JP" sz="2400"/>
              <a:t>s the key space size of RC4?</a:t>
            </a:r>
            <a:endParaRPr lang="en-US" altLang="en-US" sz="2400"/>
          </a:p>
        </p:txBody>
      </p:sp>
      <p:sp>
        <p:nvSpPr>
          <p:cNvPr id="196612" name="Footer Placeholder 3">
            <a:extLst>
              <a:ext uri="{FF2B5EF4-FFF2-40B4-BE49-F238E27FC236}">
                <a16:creationId xmlns:a16="http://schemas.microsoft.com/office/drawing/2014/main" id="{C3143038-55A6-49B5-A13D-1971197CAB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0F7695B8-7AF0-473F-85A8-314078397766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Footer Placeholder 3">
            <a:extLst>
              <a:ext uri="{FF2B5EF4-FFF2-40B4-BE49-F238E27FC236}">
                <a16:creationId xmlns:a16="http://schemas.microsoft.com/office/drawing/2014/main" id="{196D96B5-FA28-4EE3-A44D-916B165B17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EDAE6458-ABEE-49CF-A3D4-D2EFFE004478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8659" name="Rectangle 2">
            <a:extLst>
              <a:ext uri="{FF2B5EF4-FFF2-40B4-BE49-F238E27FC236}">
                <a16:creationId xmlns:a16="http://schemas.microsoft.com/office/drawing/2014/main" id="{3536084C-CE59-4EE6-A9A7-E7EC54B5B5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Multiple Blocks</a:t>
            </a:r>
          </a:p>
        </p:txBody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987A65F7-C468-42D7-BD27-BA47401E10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3048000"/>
            <a:ext cx="7772400" cy="3048000"/>
          </a:xfrm>
        </p:spPr>
        <p:txBody>
          <a:bodyPr/>
          <a:lstStyle/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How to encrypt multiple blocks?</a:t>
            </a:r>
          </a:p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A new key for each block?</a:t>
            </a:r>
          </a:p>
          <a:p>
            <a:pPr lvl="1" eaLnBrk="1" hangingPunct="1"/>
            <a:r>
              <a:rPr lang="en-US" altLang="en-US" sz="2000">
                <a:latin typeface="Calibri" panose="020F0502020204030204" pitchFamily="34" charset="0"/>
              </a:rPr>
              <a:t>As bad as (or worse than) the one-time pad!</a:t>
            </a:r>
          </a:p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Encrypt each block independently?</a:t>
            </a:r>
          </a:p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Make encryption depend on previous block(s), i.e., </a:t>
            </a:r>
            <a:r>
              <a:rPr lang="ja-JP" altLang="en-US" sz="2400">
                <a:latin typeface="Calibri" panose="020F0502020204030204" pitchFamily="34" charset="0"/>
              </a:rPr>
              <a:t>“</a:t>
            </a:r>
            <a:r>
              <a:rPr lang="en-US" altLang="ja-JP" sz="2400">
                <a:latin typeface="Calibri" panose="020F0502020204030204" pitchFamily="34" charset="0"/>
              </a:rPr>
              <a:t>chain</a:t>
            </a:r>
            <a:r>
              <a:rPr lang="ja-JP" altLang="en-US" sz="2400">
                <a:latin typeface="Calibri" panose="020F0502020204030204" pitchFamily="34" charset="0"/>
              </a:rPr>
              <a:t>”</a:t>
            </a:r>
            <a:r>
              <a:rPr lang="en-US" altLang="ja-JP" sz="2400">
                <a:latin typeface="Calibri" panose="020F0502020204030204" pitchFamily="34" charset="0"/>
              </a:rPr>
              <a:t> the blocks together?</a:t>
            </a:r>
          </a:p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How to handle partial blocks?</a:t>
            </a:r>
          </a:p>
        </p:txBody>
      </p:sp>
      <p:sp>
        <p:nvSpPr>
          <p:cNvPr id="198661" name="Rectangle 4">
            <a:extLst>
              <a:ext uri="{FF2B5EF4-FFF2-40B4-BE49-F238E27FC236}">
                <a16:creationId xmlns:a16="http://schemas.microsoft.com/office/drawing/2014/main" id="{03FDF1A0-E382-4B70-93B1-B4FAE36FE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8863" y="1295400"/>
            <a:ext cx="1201737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98662" name="Line 5">
            <a:extLst>
              <a:ext uri="{FF2B5EF4-FFF2-40B4-BE49-F238E27FC236}">
                <a16:creationId xmlns:a16="http://schemas.microsoft.com/office/drawing/2014/main" id="{CDD979C5-B6D9-4C72-BA7D-EDCD706D153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91000" y="1905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98663" name="Line 6">
            <a:extLst>
              <a:ext uri="{FF2B5EF4-FFF2-40B4-BE49-F238E27FC236}">
                <a16:creationId xmlns:a16="http://schemas.microsoft.com/office/drawing/2014/main" id="{CE2E9E6D-A816-4620-8396-4605E6B0397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98664" name="Line 7">
            <a:extLst>
              <a:ext uri="{FF2B5EF4-FFF2-40B4-BE49-F238E27FC236}">
                <a16:creationId xmlns:a16="http://schemas.microsoft.com/office/drawing/2014/main" id="{529B1EF3-95D9-4691-B506-6473E2C95BF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2825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98665" name="Text Box 8">
            <a:extLst>
              <a:ext uri="{FF2B5EF4-FFF2-40B4-BE49-F238E27FC236}">
                <a16:creationId xmlns:a16="http://schemas.microsoft.com/office/drawing/2014/main" id="{A4FEA84D-A437-4B16-8643-6BA7347D7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0" y="2209800"/>
            <a:ext cx="1365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</a:rPr>
              <a:t>secret key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(k bits)</a:t>
            </a:r>
          </a:p>
        </p:txBody>
      </p:sp>
      <p:sp>
        <p:nvSpPr>
          <p:cNvPr id="198666" name="Text Box 9">
            <a:extLst>
              <a:ext uri="{FF2B5EF4-FFF2-40B4-BE49-F238E27FC236}">
                <a16:creationId xmlns:a16="http://schemas.microsoft.com/office/drawing/2014/main" id="{1CCF7BA1-3CA1-45F3-AE0F-81359C921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295400"/>
            <a:ext cx="11128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</a:rPr>
              <a:t>Message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(n bits)</a:t>
            </a:r>
          </a:p>
        </p:txBody>
      </p:sp>
      <p:sp>
        <p:nvSpPr>
          <p:cNvPr id="198667" name="Text Box 10">
            <a:extLst>
              <a:ext uri="{FF2B5EF4-FFF2-40B4-BE49-F238E27FC236}">
                <a16:creationId xmlns:a16="http://schemas.microsoft.com/office/drawing/2014/main" id="{721BD707-19DE-4ADC-924B-799601F9D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1295400"/>
            <a:ext cx="13604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</a:rPr>
              <a:t>Ciphertext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(n bits)</a:t>
            </a:r>
          </a:p>
        </p:txBody>
      </p:sp>
      <p:sp>
        <p:nvSpPr>
          <p:cNvPr id="198668" name="Text Box 12">
            <a:extLst>
              <a:ext uri="{FF2B5EF4-FFF2-40B4-BE49-F238E27FC236}">
                <a16:creationId xmlns:a16="http://schemas.microsoft.com/office/drawing/2014/main" id="{BC014176-63C8-433B-9F27-B8C48F0A7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1447800"/>
            <a:ext cx="517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ENC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>
            <a:extLst>
              <a:ext uri="{FF2B5EF4-FFF2-40B4-BE49-F238E27FC236}">
                <a16:creationId xmlns:a16="http://schemas.microsoft.com/office/drawing/2014/main" id="{703F5C5F-4B3D-4982-89C5-504808E8BA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F632B309-9657-4216-BD1F-E3C896EBE925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C0308029-C129-4BEB-A96E-7D229DC814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8991600" cy="838200"/>
          </a:xfrm>
        </p:spPr>
        <p:txBody>
          <a:bodyPr/>
          <a:lstStyle/>
          <a:p>
            <a:pPr eaLnBrk="1" hangingPunct="1"/>
            <a:r>
              <a:rPr lang="en-US" altLang="en-U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 of (Classical) Symmetric Key Encryption Algorithms – Classical Cryptography</a:t>
            </a:r>
          </a:p>
        </p:txBody>
      </p:sp>
      <p:graphicFrame>
        <p:nvGraphicFramePr>
          <p:cNvPr id="21621" name="Group 117">
            <a:extLst>
              <a:ext uri="{FF2B5EF4-FFF2-40B4-BE49-F238E27FC236}">
                <a16:creationId xmlns:a16="http://schemas.microsoft.com/office/drawing/2014/main" id="{C1F66BC5-1DD6-4CC2-BD7A-F5D5FF104932}"/>
              </a:ext>
            </a:extLst>
          </p:cNvPr>
          <p:cNvGraphicFramePr>
            <a:graphicFrameLocks noGrp="1"/>
          </p:cNvGraphicFramePr>
          <p:nvPr/>
        </p:nvGraphicFramePr>
        <p:xfrm>
          <a:off x="1014413" y="2743200"/>
          <a:ext cx="6581773" cy="792168"/>
        </p:xfrm>
        <a:graphic>
          <a:graphicData uri="http://schemas.openxmlformats.org/drawingml/2006/table">
            <a:tbl>
              <a:tblPr/>
              <a:tblGrid>
                <a:gridCol w="208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0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6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56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56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56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24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7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40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404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563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404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563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5563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404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5404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572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5404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572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5246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55636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54049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5563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54049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a</a:t>
                      </a:r>
                    </a:p>
                  </a:txBody>
                  <a:tcPr marL="91458" marR="91458" marT="45642" marB="45642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b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c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d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e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f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g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h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i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j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k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l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m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n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o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p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q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r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s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t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u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v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w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x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y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z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D</a:t>
                      </a:r>
                    </a:p>
                  </a:txBody>
                  <a:tcPr marL="91458" marR="91458" marT="45642" marB="45642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E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F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G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H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I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J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K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L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M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N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O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P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Q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R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S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T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U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V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W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X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Y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Z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A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B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C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903" name="TextBox 95">
            <a:extLst>
              <a:ext uri="{FF2B5EF4-FFF2-40B4-BE49-F238E27FC236}">
                <a16:creationId xmlns:a16="http://schemas.microsoft.com/office/drawing/2014/main" id="{D31B8CB1-15B7-46A2-B94A-CE08B1312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371600"/>
            <a:ext cx="6477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Ciphertexts: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1. </a:t>
            </a:r>
            <a:r>
              <a:rPr lang="en-US" altLang="en-US" sz="2400" dirty="0">
                <a:solidFill>
                  <a:srgbClr val="FF0000"/>
                </a:solidFill>
                <a:latin typeface="Times-Roman" charset="0"/>
              </a:rPr>
              <a:t>IRXUVFRUHDQGVHYHQBHDUVDJR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2. </a:t>
            </a:r>
            <a:r>
              <a:rPr lang="en-US" altLang="en-US" sz="2400" dirty="0">
                <a:solidFill>
                  <a:srgbClr val="FF0000"/>
                </a:solidFill>
                <a:latin typeface="Times-Roman" charset="0"/>
              </a:rPr>
              <a:t>VSRQJHEREVTXDUHSDQWV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48529D-BCEF-4C8A-BFAF-B5FC35B4A6E0}"/>
              </a:ext>
            </a:extLst>
          </p:cNvPr>
          <p:cNvSpPr txBox="1"/>
          <p:nvPr/>
        </p:nvSpPr>
        <p:spPr>
          <a:xfrm>
            <a:off x="457200" y="3886200"/>
            <a:ext cx="8534400" cy="1938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b="1" i="1" dirty="0">
                <a:solidFill>
                  <a:srgbClr val="000000">
                    <a:lumMod val="75000"/>
                    <a:lumOff val="25000"/>
                  </a:srgbClr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Caesar Cipher</a:t>
            </a:r>
          </a:p>
          <a:p>
            <a:pPr marL="342900" indent="-342900" eaLnBrk="1" hangingPunct="1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Famous early use of cryptography was by the Roman Emperor Julius Caesar</a:t>
            </a:r>
          </a:p>
          <a:p>
            <a:pPr marL="342900" indent="-342900" eaLnBrk="1" hangingPunct="1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Caesar cipher (a.k.a. </a:t>
            </a:r>
            <a:r>
              <a:rPr lang="en-US" sz="2000" i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shift cipher</a:t>
            </a:r>
            <a:r>
              <a:rPr lang="en-US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) is a type of </a:t>
            </a:r>
            <a:r>
              <a:rPr lang="en-US" sz="2000" i="1" dirty="0">
                <a:solidFill>
                  <a:srgbClr val="00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substitution cipher</a:t>
            </a:r>
          </a:p>
          <a:p>
            <a:pPr marL="342900" indent="-342900" eaLnBrk="1" hangingPunct="1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Cipher algorithm: </a:t>
            </a:r>
            <a:r>
              <a:rPr lang="en-US" sz="20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each letter in the plain alphabet is replaced with the letter </a:t>
            </a:r>
            <a:r>
              <a:rPr lang="en-US" sz="2000" b="1" i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n</a:t>
            </a:r>
            <a:r>
              <a:rPr lang="en-US" sz="20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places further on in the alphabet</a:t>
            </a:r>
          </a:p>
          <a:p>
            <a:pPr marL="342900" indent="-342900" eaLnBrk="1" hangingPunct="1">
              <a:buFont typeface="Arial" pitchFamily="34" charset="0"/>
              <a:buChar char="•"/>
              <a:defRPr/>
            </a:pPr>
            <a:r>
              <a:rPr lang="en-US" sz="20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Key: </a:t>
            </a:r>
            <a:r>
              <a:rPr lang="en-US" sz="2000" b="1" i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n</a:t>
            </a:r>
            <a:r>
              <a:rPr lang="en-US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, the number of letters to shift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Footer Placeholder 3">
            <a:extLst>
              <a:ext uri="{FF2B5EF4-FFF2-40B4-BE49-F238E27FC236}">
                <a16:creationId xmlns:a16="http://schemas.microsoft.com/office/drawing/2014/main" id="{36B70120-D6B3-48AB-B784-816A0DF8C1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BEB516F6-D8E6-4B54-8B6D-62D2E4CD21C2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0707" name="Rectangle 2">
            <a:extLst>
              <a:ext uri="{FF2B5EF4-FFF2-40B4-BE49-F238E27FC236}">
                <a16:creationId xmlns:a16="http://schemas.microsoft.com/office/drawing/2014/main" id="{4F00BDEB-AD0D-4FDF-BFBE-79948DC45A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Modes of Operation</a:t>
            </a:r>
          </a:p>
        </p:txBody>
      </p:sp>
      <p:sp>
        <p:nvSpPr>
          <p:cNvPr id="200708" name="Rectangle 3">
            <a:extLst>
              <a:ext uri="{FF2B5EF4-FFF2-40B4-BE49-F238E27FC236}">
                <a16:creationId xmlns:a16="http://schemas.microsoft.com/office/drawing/2014/main" id="{3E04C4FA-8A20-40E4-A034-5792CEFEA2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696200" cy="4572000"/>
          </a:xfrm>
        </p:spPr>
        <p:txBody>
          <a:bodyPr/>
          <a:lstStyle/>
          <a:p>
            <a:pPr eaLnBrk="1" hangingPunct="1"/>
            <a:r>
              <a:rPr lang="en-US" altLang="en-US" sz="2400"/>
              <a:t>Many modes of operation </a:t>
            </a:r>
            <a:r>
              <a:rPr lang="en-US" altLang="en-US" sz="2800">
                <a:sym typeface="Symbol" panose="05050102010706020507" pitchFamily="18" charset="2"/>
              </a:rPr>
              <a:t></a:t>
            </a:r>
            <a:r>
              <a:rPr lang="en-US" altLang="en-US" sz="2400"/>
              <a:t> we discuss three</a:t>
            </a:r>
          </a:p>
          <a:p>
            <a:pPr eaLnBrk="1" hangingPunct="1"/>
            <a:r>
              <a:rPr lang="en-US" altLang="en-US" sz="2400"/>
              <a:t>Electronic Codebook (</a:t>
            </a:r>
            <a:r>
              <a:rPr lang="en-US" altLang="en-US" sz="2400" b="1">
                <a:solidFill>
                  <a:schemeClr val="accent2"/>
                </a:solidFill>
              </a:rPr>
              <a:t>ECB</a:t>
            </a:r>
            <a:r>
              <a:rPr lang="en-US" altLang="en-US" sz="2400"/>
              <a:t>) mode</a:t>
            </a:r>
          </a:p>
          <a:p>
            <a:pPr lvl="1" eaLnBrk="1" hangingPunct="1"/>
            <a:r>
              <a:rPr lang="en-US" altLang="en-US" sz="2000"/>
              <a:t>Obvious thing to do</a:t>
            </a:r>
          </a:p>
          <a:p>
            <a:pPr lvl="1" eaLnBrk="1" hangingPunct="1"/>
            <a:r>
              <a:rPr lang="en-US" altLang="en-US" sz="2000"/>
              <a:t>Encrypt each block independently</a:t>
            </a:r>
          </a:p>
          <a:p>
            <a:pPr lvl="1" eaLnBrk="1" hangingPunct="1"/>
            <a:r>
              <a:rPr lang="en-US" altLang="en-US" sz="2000"/>
              <a:t>There is a serious weakness</a:t>
            </a:r>
          </a:p>
          <a:p>
            <a:pPr eaLnBrk="1" hangingPunct="1"/>
            <a:r>
              <a:rPr lang="en-US" altLang="en-US" sz="2400"/>
              <a:t>Cipher Block Chaining (</a:t>
            </a:r>
            <a:r>
              <a:rPr lang="en-US" altLang="en-US" sz="2400" b="1">
                <a:solidFill>
                  <a:schemeClr val="accent2"/>
                </a:solidFill>
              </a:rPr>
              <a:t>CBC</a:t>
            </a:r>
            <a:r>
              <a:rPr lang="en-US" altLang="en-US" sz="2400"/>
              <a:t>) mode</a:t>
            </a:r>
          </a:p>
          <a:p>
            <a:pPr lvl="1" eaLnBrk="1" hangingPunct="1"/>
            <a:r>
              <a:rPr lang="en-US" altLang="en-US" sz="2000"/>
              <a:t>Chain the blocks together</a:t>
            </a:r>
          </a:p>
          <a:p>
            <a:pPr lvl="1" eaLnBrk="1" hangingPunct="1"/>
            <a:r>
              <a:rPr lang="en-US" altLang="en-US" sz="2000"/>
              <a:t>More secure than ECB</a:t>
            </a:r>
          </a:p>
          <a:p>
            <a:pPr eaLnBrk="1" hangingPunct="1"/>
            <a:r>
              <a:rPr lang="en-US" altLang="en-US" sz="2400"/>
              <a:t>Counter Mode (</a:t>
            </a:r>
            <a:r>
              <a:rPr lang="en-US" altLang="en-US" sz="2400" b="1">
                <a:solidFill>
                  <a:schemeClr val="accent2"/>
                </a:solidFill>
              </a:rPr>
              <a:t>CTR</a:t>
            </a:r>
            <a:r>
              <a:rPr lang="en-US" altLang="en-US" sz="2400"/>
              <a:t>) mode</a:t>
            </a:r>
          </a:p>
          <a:p>
            <a:pPr lvl="1" eaLnBrk="1" hangingPunct="1"/>
            <a:r>
              <a:rPr lang="en-US" altLang="en-US" sz="2000"/>
              <a:t>Acts like a stream cipher</a:t>
            </a:r>
          </a:p>
          <a:p>
            <a:pPr lvl="1" eaLnBrk="1" hangingPunct="1"/>
            <a:r>
              <a:rPr lang="en-US" altLang="en-US" sz="2000"/>
              <a:t>Popular for random access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Footer Placeholder 3">
            <a:extLst>
              <a:ext uri="{FF2B5EF4-FFF2-40B4-BE49-F238E27FC236}">
                <a16:creationId xmlns:a16="http://schemas.microsoft.com/office/drawing/2014/main" id="{9C39DCDA-FE6C-45A1-9B66-C44B011678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7C1ECA78-039F-4902-A5FD-8FB327981B03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91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2755" name="Rectangle 2">
            <a:extLst>
              <a:ext uri="{FF2B5EF4-FFF2-40B4-BE49-F238E27FC236}">
                <a16:creationId xmlns:a16="http://schemas.microsoft.com/office/drawing/2014/main" id="{E7EA49F5-6CBC-4F19-8614-01F3EEDF50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pPr eaLnBrk="1" hangingPunct="1"/>
            <a:r>
              <a:rPr lang="en-US" altLang="en-US"/>
              <a:t>ECB Mode</a:t>
            </a:r>
          </a:p>
        </p:txBody>
      </p:sp>
      <p:sp>
        <p:nvSpPr>
          <p:cNvPr id="202756" name="Rectangle 3">
            <a:extLst>
              <a:ext uri="{FF2B5EF4-FFF2-40B4-BE49-F238E27FC236}">
                <a16:creationId xmlns:a16="http://schemas.microsoft.com/office/drawing/2014/main" id="{EAA84738-0386-4F89-AA2F-6BD7B6DE58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848600" cy="3352800"/>
          </a:xfrm>
        </p:spPr>
        <p:txBody>
          <a:bodyPr/>
          <a:lstStyle/>
          <a:p>
            <a:pPr eaLnBrk="1" hangingPunct="1">
              <a:tabLst>
                <a:tab pos="5029200" algn="l"/>
              </a:tabLst>
            </a:pPr>
            <a:r>
              <a:rPr lang="en-US" altLang="en-US" sz="2400"/>
              <a:t>Notations: </a:t>
            </a:r>
            <a:r>
              <a:rPr lang="en-US" altLang="en-US" sz="2400">
                <a:latin typeface="Times-Roman" charset="0"/>
              </a:rPr>
              <a:t>C=E(K, P)	P=D(K,C)</a:t>
            </a:r>
          </a:p>
          <a:p>
            <a:pPr eaLnBrk="1" hangingPunct="1">
              <a:tabLst>
                <a:tab pos="5029200" algn="l"/>
              </a:tabLst>
            </a:pPr>
            <a:r>
              <a:rPr lang="en-US" altLang="en-US" sz="2400"/>
              <a:t>Given plaintext P = </a:t>
            </a:r>
            <a:r>
              <a:rPr lang="en-US" altLang="en-US" sz="2400">
                <a:latin typeface="Times-Roman" charset="0"/>
              </a:rPr>
              <a:t>P</a:t>
            </a:r>
            <a:r>
              <a:rPr lang="en-US" altLang="en-US" sz="2400" baseline="-25000">
                <a:latin typeface="Times-Roman" charset="0"/>
              </a:rPr>
              <a:t>0</a:t>
            </a:r>
            <a:r>
              <a:rPr lang="en-US" altLang="en-US" sz="2400">
                <a:latin typeface="Times-Roman" charset="0"/>
              </a:rPr>
              <a:t>,P</a:t>
            </a:r>
            <a:r>
              <a:rPr lang="en-US" altLang="en-US" sz="2400" baseline="-25000">
                <a:latin typeface="Times-Roman" charset="0"/>
              </a:rPr>
              <a:t>1</a:t>
            </a:r>
            <a:r>
              <a:rPr lang="en-US" altLang="en-US" sz="2400">
                <a:latin typeface="Times-Roman" charset="0"/>
              </a:rPr>
              <a:t>,…,P</a:t>
            </a:r>
            <a:r>
              <a:rPr lang="en-US" altLang="en-US" sz="2400" baseline="-25000">
                <a:latin typeface="Times-Roman" charset="0"/>
              </a:rPr>
              <a:t>m</a:t>
            </a:r>
            <a:r>
              <a:rPr lang="en-US" altLang="en-US" sz="2400">
                <a:latin typeface="Times-Roman" charset="0"/>
              </a:rPr>
              <a:t>,… (in blocks)</a:t>
            </a:r>
          </a:p>
          <a:p>
            <a:pPr eaLnBrk="1" hangingPunct="1">
              <a:tabLst>
                <a:tab pos="5029200" algn="l"/>
              </a:tabLst>
            </a:pPr>
            <a:r>
              <a:rPr lang="en-US" altLang="en-US" sz="2400"/>
              <a:t>Obvious way of using a block cipher is to encrypt plaintext blocks independently</a:t>
            </a:r>
          </a:p>
          <a:p>
            <a:pPr eaLnBrk="1" hangingPunct="1">
              <a:buFont typeface="Wingdings" panose="05000000000000000000" pitchFamily="2" charset="2"/>
              <a:buNone/>
              <a:tabLst>
                <a:tab pos="5029200" algn="l"/>
              </a:tabLst>
            </a:pPr>
            <a:r>
              <a:rPr lang="en-US" altLang="en-US" sz="2000"/>
              <a:t>	</a:t>
            </a:r>
            <a:r>
              <a:rPr lang="en-US" altLang="en-US" sz="2000" b="1">
                <a:solidFill>
                  <a:schemeClr val="accent2"/>
                </a:solidFill>
              </a:rPr>
              <a:t>Encrypt</a:t>
            </a:r>
            <a:r>
              <a:rPr lang="en-US" altLang="en-US" sz="2000">
                <a:solidFill>
                  <a:schemeClr val="accent2"/>
                </a:solidFill>
              </a:rPr>
              <a:t> 			</a:t>
            </a:r>
            <a:r>
              <a:rPr lang="en-US" altLang="en-US" sz="2000" b="1">
                <a:solidFill>
                  <a:schemeClr val="accent2"/>
                </a:solidFill>
              </a:rPr>
              <a:t>Decrypt</a:t>
            </a:r>
            <a:endParaRPr lang="en-US" altLang="en-US" sz="2000"/>
          </a:p>
          <a:p>
            <a:pPr eaLnBrk="1" hangingPunct="1">
              <a:buFont typeface="Wingdings" panose="05000000000000000000" pitchFamily="2" charset="2"/>
              <a:buNone/>
              <a:tabLst>
                <a:tab pos="5029200" algn="l"/>
              </a:tabLst>
            </a:pPr>
            <a:r>
              <a:rPr lang="en-US" altLang="en-US" sz="2000">
                <a:latin typeface="Times-Roman" charset="0"/>
              </a:rPr>
              <a:t>	C</a:t>
            </a:r>
            <a:r>
              <a:rPr lang="en-US" altLang="en-US" sz="2000" baseline="-25000">
                <a:latin typeface="Times-Roman" charset="0"/>
              </a:rPr>
              <a:t>0 </a:t>
            </a:r>
            <a:r>
              <a:rPr lang="en-US" altLang="en-US" sz="2000">
                <a:latin typeface="Times-Roman" charset="0"/>
              </a:rPr>
              <a:t>= E(K, P</a:t>
            </a:r>
            <a:r>
              <a:rPr lang="en-US" altLang="en-US" sz="2000" baseline="-25000">
                <a:latin typeface="Times-Roman" charset="0"/>
              </a:rPr>
              <a:t>0</a:t>
            </a:r>
            <a:r>
              <a:rPr lang="en-US" altLang="en-US" sz="2000">
                <a:latin typeface="Times-Roman" charset="0"/>
              </a:rPr>
              <a:t>), 		P</a:t>
            </a:r>
            <a:r>
              <a:rPr lang="en-US" altLang="en-US" sz="2000" baseline="-25000">
                <a:latin typeface="Times-Roman" charset="0"/>
              </a:rPr>
              <a:t>0 </a:t>
            </a:r>
            <a:r>
              <a:rPr lang="en-US" altLang="en-US" sz="2000">
                <a:latin typeface="Times-Roman" charset="0"/>
              </a:rPr>
              <a:t>= D(K, C</a:t>
            </a:r>
            <a:r>
              <a:rPr lang="en-US" altLang="en-US" sz="2000" baseline="-25000">
                <a:latin typeface="Times-Roman" charset="0"/>
              </a:rPr>
              <a:t>0</a:t>
            </a:r>
            <a:r>
              <a:rPr lang="en-US" altLang="en-US" sz="2000">
                <a:latin typeface="Times-Roman" charset="0"/>
              </a:rPr>
              <a:t>), </a:t>
            </a:r>
          </a:p>
          <a:p>
            <a:pPr eaLnBrk="1" hangingPunct="1">
              <a:buFont typeface="Wingdings" panose="05000000000000000000" pitchFamily="2" charset="2"/>
              <a:buNone/>
              <a:tabLst>
                <a:tab pos="5029200" algn="l"/>
              </a:tabLst>
            </a:pPr>
            <a:r>
              <a:rPr lang="en-US" altLang="en-US" sz="2000">
                <a:latin typeface="Times-Roman" charset="0"/>
              </a:rPr>
              <a:t>	C</a:t>
            </a:r>
            <a:r>
              <a:rPr lang="en-US" altLang="en-US" sz="2000" baseline="-25000">
                <a:latin typeface="Times-Roman" charset="0"/>
              </a:rPr>
              <a:t>1 </a:t>
            </a:r>
            <a:r>
              <a:rPr lang="en-US" altLang="en-US" sz="2000">
                <a:latin typeface="Times-Roman" charset="0"/>
              </a:rPr>
              <a:t>= E(K, P</a:t>
            </a:r>
            <a:r>
              <a:rPr lang="en-US" altLang="en-US" sz="2000" baseline="-25000">
                <a:latin typeface="Times-Roman" charset="0"/>
              </a:rPr>
              <a:t>1</a:t>
            </a:r>
            <a:r>
              <a:rPr lang="en-US" altLang="en-US" sz="2000">
                <a:latin typeface="Times-Roman" charset="0"/>
              </a:rPr>
              <a:t>),		P</a:t>
            </a:r>
            <a:r>
              <a:rPr lang="en-US" altLang="en-US" sz="2000" baseline="-25000">
                <a:latin typeface="Times-Roman" charset="0"/>
              </a:rPr>
              <a:t>1 </a:t>
            </a:r>
            <a:r>
              <a:rPr lang="en-US" altLang="en-US" sz="2000">
                <a:latin typeface="Times-Roman" charset="0"/>
              </a:rPr>
              <a:t>= D(K, C</a:t>
            </a:r>
            <a:r>
              <a:rPr lang="en-US" altLang="en-US" sz="2000" baseline="-25000">
                <a:latin typeface="Times-Roman" charset="0"/>
              </a:rPr>
              <a:t>1</a:t>
            </a:r>
            <a:r>
              <a:rPr lang="en-US" altLang="en-US" sz="2000">
                <a:latin typeface="Times-Roman" charset="0"/>
              </a:rPr>
              <a:t>),</a:t>
            </a:r>
          </a:p>
          <a:p>
            <a:pPr eaLnBrk="1" hangingPunct="1">
              <a:buFont typeface="Wingdings" panose="05000000000000000000" pitchFamily="2" charset="2"/>
              <a:buNone/>
              <a:tabLst>
                <a:tab pos="5029200" algn="l"/>
              </a:tabLst>
            </a:pPr>
            <a:r>
              <a:rPr lang="en-US" altLang="en-US" sz="2000">
                <a:latin typeface="Times-Roman" charset="0"/>
              </a:rPr>
              <a:t>	C</a:t>
            </a:r>
            <a:r>
              <a:rPr lang="en-US" altLang="en-US" sz="2000" baseline="-25000">
                <a:latin typeface="Times-Roman" charset="0"/>
              </a:rPr>
              <a:t>2 </a:t>
            </a:r>
            <a:r>
              <a:rPr lang="en-US" altLang="en-US" sz="2000">
                <a:latin typeface="Times-Roman" charset="0"/>
              </a:rPr>
              <a:t>= E(K, P</a:t>
            </a:r>
            <a:r>
              <a:rPr lang="en-US" altLang="en-US" sz="2000" baseline="-25000">
                <a:latin typeface="Times-Roman" charset="0"/>
              </a:rPr>
              <a:t>2</a:t>
            </a:r>
            <a:r>
              <a:rPr lang="en-US" altLang="en-US" sz="2000">
                <a:latin typeface="Times-Roman" charset="0"/>
              </a:rPr>
              <a:t>),…		P</a:t>
            </a:r>
            <a:r>
              <a:rPr lang="en-US" altLang="en-US" sz="2000" baseline="-25000">
                <a:latin typeface="Times-Roman" charset="0"/>
              </a:rPr>
              <a:t>2 </a:t>
            </a:r>
            <a:r>
              <a:rPr lang="en-US" altLang="en-US" sz="2000">
                <a:latin typeface="Times-Roman" charset="0"/>
              </a:rPr>
              <a:t>= D(K, C</a:t>
            </a:r>
            <a:r>
              <a:rPr lang="en-US" altLang="en-US" sz="2000" baseline="-25000">
                <a:latin typeface="Times-Roman" charset="0"/>
              </a:rPr>
              <a:t>2</a:t>
            </a:r>
            <a:r>
              <a:rPr lang="en-US" altLang="en-US" sz="2000">
                <a:latin typeface="Times-Roman" charset="0"/>
              </a:rPr>
              <a:t>),…</a:t>
            </a:r>
          </a:p>
        </p:txBody>
      </p:sp>
      <p:grpSp>
        <p:nvGrpSpPr>
          <p:cNvPr id="202757" name="Group 4">
            <a:extLst>
              <a:ext uri="{FF2B5EF4-FFF2-40B4-BE49-F238E27FC236}">
                <a16:creationId xmlns:a16="http://schemas.microsoft.com/office/drawing/2014/main" id="{9BB0957E-8EC1-4036-802D-2E693FA8CA4E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4800600"/>
            <a:ext cx="4953000" cy="1139825"/>
            <a:chOff x="624" y="2160"/>
            <a:chExt cx="3120" cy="718"/>
          </a:xfrm>
        </p:grpSpPr>
        <p:sp>
          <p:nvSpPr>
            <p:cNvPr id="202758" name="Rectangle 5">
              <a:extLst>
                <a:ext uri="{FF2B5EF4-FFF2-40B4-BE49-F238E27FC236}">
                  <a16:creationId xmlns:a16="http://schemas.microsoft.com/office/drawing/2014/main" id="{54DC13B9-0D67-4482-A128-5AA44779F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2393"/>
              <a:ext cx="483" cy="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02759" name="Rectangle 6">
              <a:extLst>
                <a:ext uri="{FF2B5EF4-FFF2-40B4-BE49-F238E27FC236}">
                  <a16:creationId xmlns:a16="http://schemas.microsoft.com/office/drawing/2014/main" id="{A929855F-B5D4-49EC-BD26-660FEE18B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4" y="2393"/>
              <a:ext cx="483" cy="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02760" name="Rectangle 7">
              <a:extLst>
                <a:ext uri="{FF2B5EF4-FFF2-40B4-BE49-F238E27FC236}">
                  <a16:creationId xmlns:a16="http://schemas.microsoft.com/office/drawing/2014/main" id="{FFB82C45-8A45-479C-AA02-EE07BDEE7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1" y="2393"/>
              <a:ext cx="483" cy="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02761" name="Oval 8">
              <a:extLst>
                <a:ext uri="{FF2B5EF4-FFF2-40B4-BE49-F238E27FC236}">
                  <a16:creationId xmlns:a16="http://schemas.microsoft.com/office/drawing/2014/main" id="{EE96E8BF-4378-402A-83A4-DD7C9DB4E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4" y="2473"/>
              <a:ext cx="37" cy="4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02762" name="Oval 9">
              <a:extLst>
                <a:ext uri="{FF2B5EF4-FFF2-40B4-BE49-F238E27FC236}">
                  <a16:creationId xmlns:a16="http://schemas.microsoft.com/office/drawing/2014/main" id="{9EC43CB2-8AD5-4590-AC12-E8EA71B8A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0" y="2473"/>
              <a:ext cx="37" cy="4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02763" name="Oval 10">
              <a:extLst>
                <a:ext uri="{FF2B5EF4-FFF2-40B4-BE49-F238E27FC236}">
                  <a16:creationId xmlns:a16="http://schemas.microsoft.com/office/drawing/2014/main" id="{114AC65C-ED95-4F0D-BAD1-34161751C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5" y="2473"/>
              <a:ext cx="38" cy="4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02764" name="Text Box 11">
              <a:extLst>
                <a:ext uri="{FF2B5EF4-FFF2-40B4-BE49-F238E27FC236}">
                  <a16:creationId xmlns:a16="http://schemas.microsoft.com/office/drawing/2014/main" id="{C8AEE11F-F2B4-4AE0-A3AA-BF8C5568D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2162"/>
              <a:ext cx="23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0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02765" name="Text Box 12">
              <a:extLst>
                <a:ext uri="{FF2B5EF4-FFF2-40B4-BE49-F238E27FC236}">
                  <a16:creationId xmlns:a16="http://schemas.microsoft.com/office/drawing/2014/main" id="{F5FF350F-184F-4794-87D6-42FAAA2794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2384"/>
              <a:ext cx="37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  <p:sp>
          <p:nvSpPr>
            <p:cNvPr id="202766" name="Text Box 13">
              <a:extLst>
                <a:ext uri="{FF2B5EF4-FFF2-40B4-BE49-F238E27FC236}">
                  <a16:creationId xmlns:a16="http://schemas.microsoft.com/office/drawing/2014/main" id="{715A148D-C372-43D9-A771-2AF50719DB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2306"/>
              <a:ext cx="1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</a:p>
          </p:txBody>
        </p:sp>
        <p:sp>
          <p:nvSpPr>
            <p:cNvPr id="202767" name="Text Box 14">
              <a:extLst>
                <a:ext uri="{FF2B5EF4-FFF2-40B4-BE49-F238E27FC236}">
                  <a16:creationId xmlns:a16="http://schemas.microsoft.com/office/drawing/2014/main" id="{685D920A-00CA-4AC0-BBB1-9862963091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2306"/>
              <a:ext cx="1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  <a:endParaRPr lang="en-US" altLang="en-US" sz="1600" baseline="-25000">
                <a:solidFill>
                  <a:srgbClr val="000000"/>
                </a:solidFill>
              </a:endParaRPr>
            </a:p>
          </p:txBody>
        </p:sp>
        <p:sp>
          <p:nvSpPr>
            <p:cNvPr id="202768" name="Text Box 15">
              <a:extLst>
                <a:ext uri="{FF2B5EF4-FFF2-40B4-BE49-F238E27FC236}">
                  <a16:creationId xmlns:a16="http://schemas.microsoft.com/office/drawing/2014/main" id="{F163E230-3BF9-403F-9993-94C46FE36D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306"/>
              <a:ext cx="1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  <a:endParaRPr lang="en-US" altLang="en-US" sz="1600" baseline="-25000">
                <a:solidFill>
                  <a:srgbClr val="000000"/>
                </a:solidFill>
              </a:endParaRPr>
            </a:p>
          </p:txBody>
        </p:sp>
        <p:sp>
          <p:nvSpPr>
            <p:cNvPr id="202769" name="Text Box 16">
              <a:extLst>
                <a:ext uri="{FF2B5EF4-FFF2-40B4-BE49-F238E27FC236}">
                  <a16:creationId xmlns:a16="http://schemas.microsoft.com/office/drawing/2014/main" id="{8EE589B6-BA23-421D-B4A8-AC4A2CB3E7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8" y="2665"/>
              <a:ext cx="24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02770" name="Line 17">
              <a:extLst>
                <a:ext uri="{FF2B5EF4-FFF2-40B4-BE49-F238E27FC236}">
                  <a16:creationId xmlns:a16="http://schemas.microsoft.com/office/drawing/2014/main" id="{0F1505FD-3E8B-4BBD-A3BA-168B8394E7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1" y="2233"/>
              <a:ext cx="0" cy="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02771" name="Line 18">
              <a:extLst>
                <a:ext uri="{FF2B5EF4-FFF2-40B4-BE49-F238E27FC236}">
                  <a16:creationId xmlns:a16="http://schemas.microsoft.com/office/drawing/2014/main" id="{AB88988D-F753-4DFB-B6A8-520A3DE3C7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1" y="2593"/>
              <a:ext cx="0" cy="2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02772" name="Line 19">
              <a:extLst>
                <a:ext uri="{FF2B5EF4-FFF2-40B4-BE49-F238E27FC236}">
                  <a16:creationId xmlns:a16="http://schemas.microsoft.com/office/drawing/2014/main" id="{77C93C99-A335-47F8-806F-3ADB77B380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2513"/>
              <a:ext cx="2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02773" name="Line 20">
              <a:extLst>
                <a:ext uri="{FF2B5EF4-FFF2-40B4-BE49-F238E27FC236}">
                  <a16:creationId xmlns:a16="http://schemas.microsoft.com/office/drawing/2014/main" id="{695A8C0A-C202-4994-805E-5E1BE9F64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7" y="2233"/>
              <a:ext cx="0" cy="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02774" name="Line 21">
              <a:extLst>
                <a:ext uri="{FF2B5EF4-FFF2-40B4-BE49-F238E27FC236}">
                  <a16:creationId xmlns:a16="http://schemas.microsoft.com/office/drawing/2014/main" id="{DD8AD8B9-E139-423C-94BE-84A8E60E08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7" y="2593"/>
              <a:ext cx="0" cy="2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02775" name="Line 22">
              <a:extLst>
                <a:ext uri="{FF2B5EF4-FFF2-40B4-BE49-F238E27FC236}">
                  <a16:creationId xmlns:a16="http://schemas.microsoft.com/office/drawing/2014/main" id="{53E45A52-6088-484C-B2E8-276076D6A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2513"/>
              <a:ext cx="1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02776" name="Line 23">
              <a:extLst>
                <a:ext uri="{FF2B5EF4-FFF2-40B4-BE49-F238E27FC236}">
                  <a16:creationId xmlns:a16="http://schemas.microsoft.com/office/drawing/2014/main" id="{A60E9FBA-714A-464C-B441-82B666C7D5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8" y="2513"/>
              <a:ext cx="22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02777" name="Line 24">
              <a:extLst>
                <a:ext uri="{FF2B5EF4-FFF2-40B4-BE49-F238E27FC236}">
                  <a16:creationId xmlns:a16="http://schemas.microsoft.com/office/drawing/2014/main" id="{940BC32F-54FA-4E02-B577-92A15E65FD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4" y="2193"/>
              <a:ext cx="0" cy="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02778" name="Line 25">
              <a:extLst>
                <a:ext uri="{FF2B5EF4-FFF2-40B4-BE49-F238E27FC236}">
                  <a16:creationId xmlns:a16="http://schemas.microsoft.com/office/drawing/2014/main" id="{CE51C17F-A104-4C6E-B136-0C74C179F9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1" y="2593"/>
              <a:ext cx="0" cy="1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02779" name="Text Box 26">
              <a:extLst>
                <a:ext uri="{FF2B5EF4-FFF2-40B4-BE49-F238E27FC236}">
                  <a16:creationId xmlns:a16="http://schemas.microsoft.com/office/drawing/2014/main" id="{E57234E5-B727-4A95-8F5B-BE4228B054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4" y="2665"/>
              <a:ext cx="23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2780" name="Text Box 27">
              <a:extLst>
                <a:ext uri="{FF2B5EF4-FFF2-40B4-BE49-F238E27FC236}">
                  <a16:creationId xmlns:a16="http://schemas.microsoft.com/office/drawing/2014/main" id="{87060AEF-DD00-4769-BB74-BAAF89BC50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8" y="2625"/>
              <a:ext cx="2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202781" name="Text Box 28">
              <a:extLst>
                <a:ext uri="{FF2B5EF4-FFF2-40B4-BE49-F238E27FC236}">
                  <a16:creationId xmlns:a16="http://schemas.microsoft.com/office/drawing/2014/main" id="{FA789336-B61A-4CAD-89EA-CDA79B2C87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216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2782" name="Text Box 29">
              <a:extLst>
                <a:ext uri="{FF2B5EF4-FFF2-40B4-BE49-F238E27FC236}">
                  <a16:creationId xmlns:a16="http://schemas.microsoft.com/office/drawing/2014/main" id="{AFD16748-4B6E-4819-9B27-EE614BC143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160"/>
              <a:ext cx="20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202783" name="Text Box 30">
              <a:extLst>
                <a:ext uri="{FF2B5EF4-FFF2-40B4-BE49-F238E27FC236}">
                  <a16:creationId xmlns:a16="http://schemas.microsoft.com/office/drawing/2014/main" id="{22E97749-0C44-43AF-8BE7-527B43C49B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384"/>
              <a:ext cx="37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  <p:sp>
          <p:nvSpPr>
            <p:cNvPr id="202784" name="Text Box 31">
              <a:extLst>
                <a:ext uri="{FF2B5EF4-FFF2-40B4-BE49-F238E27FC236}">
                  <a16:creationId xmlns:a16="http://schemas.microsoft.com/office/drawing/2014/main" id="{85488106-1721-4A89-A4F7-EE61346A52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384"/>
              <a:ext cx="37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Footer Placeholder 3">
            <a:extLst>
              <a:ext uri="{FF2B5EF4-FFF2-40B4-BE49-F238E27FC236}">
                <a16:creationId xmlns:a16="http://schemas.microsoft.com/office/drawing/2014/main" id="{8A650637-F3FA-4876-BAAD-2247EA3B75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6E80A68E-D352-4756-BCFB-328D1FA9673E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92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4803" name="Rectangle 2">
            <a:extLst>
              <a:ext uri="{FF2B5EF4-FFF2-40B4-BE49-F238E27FC236}">
                <a16:creationId xmlns:a16="http://schemas.microsoft.com/office/drawing/2014/main" id="{D0547B47-097C-4483-B0B5-ADD987EEF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ECB Cut and Paste Attack</a:t>
            </a:r>
          </a:p>
        </p:txBody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4F80AF50-E34B-43F9-8381-9B8D646D73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8001000" cy="4495800"/>
          </a:xfrm>
        </p:spPr>
        <p:txBody>
          <a:bodyPr/>
          <a:lstStyle/>
          <a:p>
            <a:pPr eaLnBrk="1" hangingPunct="1"/>
            <a:r>
              <a:rPr lang="en-US" altLang="en-US" sz="2800"/>
              <a:t>Suppose plaintext is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latin typeface="Courier" pitchFamily="-84" charset="0"/>
              </a:rPr>
              <a:t>		Alice digs Bob. Trudy digs Tom.</a:t>
            </a:r>
          </a:p>
          <a:p>
            <a:pPr eaLnBrk="1" hangingPunct="1"/>
            <a:r>
              <a:rPr lang="en-US" altLang="en-US" sz="2800"/>
              <a:t>Assuming 64-bit blocks and 8-bit ASCII: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latin typeface="Courier" pitchFamily="-84" charset="0"/>
              </a:rPr>
              <a:t>	</a:t>
            </a:r>
            <a:r>
              <a:rPr lang="en-US" altLang="en-US" sz="2800">
                <a:latin typeface="Times-Roman" charset="0"/>
              </a:rPr>
              <a:t>P</a:t>
            </a:r>
            <a:r>
              <a:rPr lang="en-US" altLang="en-US" sz="2800" baseline="-25000">
                <a:latin typeface="Times-Roman" charset="0"/>
              </a:rPr>
              <a:t>0 </a:t>
            </a:r>
            <a:r>
              <a:rPr lang="en-US" altLang="en-US" sz="2800">
                <a:latin typeface="Times-Roman" charset="0"/>
              </a:rPr>
              <a:t>= </a:t>
            </a:r>
            <a:r>
              <a:rPr lang="ja-JP" altLang="en-US" sz="2800">
                <a:latin typeface="Times-Roman" charset="0"/>
              </a:rPr>
              <a:t>“</a:t>
            </a:r>
            <a:r>
              <a:rPr lang="en-US" altLang="ja-JP" sz="2800">
                <a:latin typeface="Courier" pitchFamily="-84" charset="0"/>
              </a:rPr>
              <a:t>Alice di</a:t>
            </a:r>
            <a:r>
              <a:rPr lang="ja-JP" altLang="en-US" sz="2800">
                <a:latin typeface="Times-Roman" charset="0"/>
              </a:rPr>
              <a:t>”</a:t>
            </a:r>
            <a:r>
              <a:rPr lang="en-US" altLang="ja-JP" sz="2800">
                <a:latin typeface="Times-Roman" charset="0"/>
              </a:rPr>
              <a:t>, P</a:t>
            </a:r>
            <a:r>
              <a:rPr lang="en-US" altLang="ja-JP" sz="2800" baseline="-25000">
                <a:latin typeface="Times-Roman" charset="0"/>
              </a:rPr>
              <a:t>1 </a:t>
            </a:r>
            <a:r>
              <a:rPr lang="en-US" altLang="ja-JP" sz="2800">
                <a:latin typeface="Times-Roman" charset="0"/>
              </a:rPr>
              <a:t>= </a:t>
            </a:r>
            <a:r>
              <a:rPr lang="ja-JP" altLang="en-US" sz="2800">
                <a:latin typeface="Times-Roman" charset="0"/>
              </a:rPr>
              <a:t>“</a:t>
            </a:r>
            <a:r>
              <a:rPr lang="en-US" altLang="ja-JP" sz="2800">
                <a:latin typeface="Courier" pitchFamily="-84" charset="0"/>
              </a:rPr>
              <a:t>gs Bob. </a:t>
            </a:r>
            <a:r>
              <a:rPr lang="ja-JP" altLang="en-US" sz="2800">
                <a:latin typeface="Times-Roman" charset="0"/>
              </a:rPr>
              <a:t>”</a:t>
            </a:r>
            <a:r>
              <a:rPr lang="en-US" altLang="ja-JP" sz="2800">
                <a:latin typeface="Times-Roman" charset="0"/>
              </a:rPr>
              <a:t>,</a:t>
            </a:r>
            <a:endParaRPr lang="en-US" altLang="ja-JP" sz="2800">
              <a:latin typeface="Courier" pitchFamily="-8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latin typeface="Courier" pitchFamily="-84" charset="0"/>
              </a:rPr>
              <a:t>	</a:t>
            </a:r>
            <a:r>
              <a:rPr lang="en-US" altLang="en-US" sz="2800">
                <a:latin typeface="Times-Roman" charset="0"/>
              </a:rPr>
              <a:t>P</a:t>
            </a:r>
            <a:r>
              <a:rPr lang="en-US" altLang="en-US" sz="2800" baseline="-25000">
                <a:latin typeface="Times-Roman" charset="0"/>
              </a:rPr>
              <a:t>2 </a:t>
            </a:r>
            <a:r>
              <a:rPr lang="en-US" altLang="en-US" sz="2800">
                <a:latin typeface="Times-Roman" charset="0"/>
              </a:rPr>
              <a:t>= </a:t>
            </a:r>
            <a:r>
              <a:rPr lang="ja-JP" altLang="en-US" sz="2800">
                <a:latin typeface="Times-Roman" charset="0"/>
              </a:rPr>
              <a:t>“</a:t>
            </a:r>
            <a:r>
              <a:rPr lang="en-US" altLang="ja-JP" sz="2800">
                <a:latin typeface="Courier" pitchFamily="-84" charset="0"/>
              </a:rPr>
              <a:t>Trudy di</a:t>
            </a:r>
            <a:r>
              <a:rPr lang="ja-JP" altLang="en-US" sz="2800">
                <a:latin typeface="Times-Roman" charset="0"/>
              </a:rPr>
              <a:t>”</a:t>
            </a:r>
            <a:r>
              <a:rPr lang="en-US" altLang="ja-JP" sz="2800">
                <a:latin typeface="Times-Roman" charset="0"/>
              </a:rPr>
              <a:t>, P</a:t>
            </a:r>
            <a:r>
              <a:rPr lang="en-US" altLang="ja-JP" sz="2800" baseline="-25000">
                <a:latin typeface="Times-Roman" charset="0"/>
              </a:rPr>
              <a:t>3 </a:t>
            </a:r>
            <a:r>
              <a:rPr lang="en-US" altLang="ja-JP" sz="2800">
                <a:latin typeface="Times-Roman" charset="0"/>
              </a:rPr>
              <a:t>= </a:t>
            </a:r>
            <a:r>
              <a:rPr lang="ja-JP" altLang="en-US" sz="2800">
                <a:latin typeface="Times-Roman" charset="0"/>
              </a:rPr>
              <a:t>“</a:t>
            </a:r>
            <a:r>
              <a:rPr lang="en-US" altLang="ja-JP" sz="2800">
                <a:latin typeface="Courier" pitchFamily="-84" charset="0"/>
              </a:rPr>
              <a:t>gs Tom. </a:t>
            </a:r>
            <a:r>
              <a:rPr lang="ja-JP" altLang="en-US" sz="2800">
                <a:latin typeface="Times-Roman" charset="0"/>
              </a:rPr>
              <a:t>”</a:t>
            </a:r>
            <a:endParaRPr lang="en-US" altLang="ja-JP" sz="2800">
              <a:latin typeface="Times-Roman" charset="0"/>
            </a:endParaRPr>
          </a:p>
          <a:p>
            <a:pPr eaLnBrk="1" hangingPunct="1"/>
            <a:r>
              <a:rPr lang="en-US" altLang="en-US" sz="2800"/>
              <a:t>Ciphertext: </a:t>
            </a:r>
            <a:r>
              <a:rPr lang="en-US" altLang="en-US" sz="2800">
                <a:latin typeface="Times-Roman" charset="0"/>
              </a:rPr>
              <a:t>C</a:t>
            </a:r>
            <a:r>
              <a:rPr lang="en-US" altLang="en-US" sz="2800" baseline="-25000">
                <a:latin typeface="Times-Roman" charset="0"/>
              </a:rPr>
              <a:t>0</a:t>
            </a:r>
            <a:r>
              <a:rPr lang="en-US" altLang="en-US" sz="2800">
                <a:latin typeface="Times-Roman" charset="0"/>
              </a:rPr>
              <a:t>,C</a:t>
            </a:r>
            <a:r>
              <a:rPr lang="en-US" altLang="en-US" sz="2800" baseline="-25000">
                <a:latin typeface="Times-Roman" charset="0"/>
              </a:rPr>
              <a:t>1</a:t>
            </a:r>
            <a:r>
              <a:rPr lang="en-US" altLang="en-US" sz="2800">
                <a:latin typeface="Times-Roman" charset="0"/>
              </a:rPr>
              <a:t>,C</a:t>
            </a:r>
            <a:r>
              <a:rPr lang="en-US" altLang="en-US" sz="2800" baseline="-25000">
                <a:latin typeface="Times-Roman" charset="0"/>
              </a:rPr>
              <a:t>2</a:t>
            </a:r>
            <a:r>
              <a:rPr lang="en-US" altLang="en-US" sz="2800">
                <a:latin typeface="Times-Roman" charset="0"/>
              </a:rPr>
              <a:t>,C</a:t>
            </a:r>
            <a:r>
              <a:rPr lang="en-US" altLang="en-US" sz="2800" baseline="-25000">
                <a:latin typeface="Times-Roman" charset="0"/>
              </a:rPr>
              <a:t>3</a:t>
            </a:r>
          </a:p>
          <a:p>
            <a:pPr eaLnBrk="1" hangingPunct="1"/>
            <a:r>
              <a:rPr lang="en-US" altLang="en-US" sz="2800"/>
              <a:t>Trudy cuts and pastes: </a:t>
            </a:r>
            <a:r>
              <a:rPr lang="en-US" altLang="en-US" sz="2800">
                <a:latin typeface="Times-Roman" charset="0"/>
              </a:rPr>
              <a:t>C</a:t>
            </a:r>
            <a:r>
              <a:rPr lang="en-US" altLang="en-US" sz="2800" baseline="-25000">
                <a:latin typeface="Times-Roman" charset="0"/>
              </a:rPr>
              <a:t>0</a:t>
            </a:r>
            <a:r>
              <a:rPr lang="en-US" altLang="en-US" sz="2800">
                <a:latin typeface="Times-Roman" charset="0"/>
              </a:rPr>
              <a:t>,C</a:t>
            </a:r>
            <a:r>
              <a:rPr lang="en-US" altLang="en-US" sz="2800" baseline="-25000">
                <a:latin typeface="Times-Roman" charset="0"/>
              </a:rPr>
              <a:t>3</a:t>
            </a:r>
            <a:r>
              <a:rPr lang="en-US" altLang="en-US" sz="2800">
                <a:latin typeface="Times-Roman" charset="0"/>
              </a:rPr>
              <a:t>,C</a:t>
            </a:r>
            <a:r>
              <a:rPr lang="en-US" altLang="en-US" sz="2800" baseline="-25000">
                <a:latin typeface="Times-Roman" charset="0"/>
              </a:rPr>
              <a:t>2</a:t>
            </a:r>
            <a:r>
              <a:rPr lang="en-US" altLang="en-US" sz="2800">
                <a:latin typeface="Times-Roman" charset="0"/>
              </a:rPr>
              <a:t>,C</a:t>
            </a:r>
            <a:r>
              <a:rPr lang="en-US" altLang="en-US" sz="2800" baseline="-25000">
                <a:latin typeface="Times-Roman" charset="0"/>
              </a:rPr>
              <a:t>1</a:t>
            </a:r>
            <a:endParaRPr lang="en-US" altLang="en-US" sz="2400" baseline="-25000">
              <a:latin typeface="Times-Roman" charset="0"/>
            </a:endParaRPr>
          </a:p>
          <a:p>
            <a:pPr eaLnBrk="1" hangingPunct="1"/>
            <a:r>
              <a:rPr lang="en-US" altLang="en-US" sz="2800"/>
              <a:t>Decrypts as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latin typeface="Courier" pitchFamily="-84" charset="0"/>
              </a:rPr>
              <a:t>		Alice digs Tom. Trudy digs Bob.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Footer Placeholder 3">
            <a:extLst>
              <a:ext uri="{FF2B5EF4-FFF2-40B4-BE49-F238E27FC236}">
                <a16:creationId xmlns:a16="http://schemas.microsoft.com/office/drawing/2014/main" id="{D6CC8847-7776-4D17-A6F4-A308579065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15C47ED2-AE7C-4D3C-A867-034FA2D4E60C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93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6851" name="Rectangle 2">
            <a:extLst>
              <a:ext uri="{FF2B5EF4-FFF2-40B4-BE49-F238E27FC236}">
                <a16:creationId xmlns:a16="http://schemas.microsoft.com/office/drawing/2014/main" id="{3571C7F0-8710-499D-8D28-AAA097F87D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ECB Weakness</a:t>
            </a:r>
          </a:p>
        </p:txBody>
      </p:sp>
      <p:sp>
        <p:nvSpPr>
          <p:cNvPr id="206852" name="Rectangle 3">
            <a:extLst>
              <a:ext uri="{FF2B5EF4-FFF2-40B4-BE49-F238E27FC236}">
                <a16:creationId xmlns:a16="http://schemas.microsoft.com/office/drawing/2014/main" id="{26A4091C-E651-4F70-B24A-17CFB37482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Suppose </a:t>
            </a:r>
            <a:r>
              <a:rPr lang="en-US" altLang="en-US">
                <a:latin typeface="Times-Roman" charset="0"/>
              </a:rPr>
              <a:t>P</a:t>
            </a:r>
            <a:r>
              <a:rPr lang="en-US" altLang="en-US" baseline="-25000">
                <a:latin typeface="Times-Roman" charset="0"/>
              </a:rPr>
              <a:t>i </a:t>
            </a:r>
            <a:r>
              <a:rPr lang="en-US" altLang="en-US">
                <a:latin typeface="Times-Roman" charset="0"/>
              </a:rPr>
              <a:t>= P</a:t>
            </a:r>
            <a:r>
              <a:rPr lang="en-US" altLang="en-US" baseline="-25000">
                <a:latin typeface="Times-Roman" charset="0"/>
              </a:rPr>
              <a:t>j</a:t>
            </a:r>
            <a:endParaRPr lang="en-US" altLang="en-US">
              <a:latin typeface="Times-Roman" charset="0"/>
            </a:endParaRPr>
          </a:p>
          <a:p>
            <a:pPr eaLnBrk="1" hangingPunct="1"/>
            <a:r>
              <a:rPr lang="en-US" altLang="en-US"/>
              <a:t>Then </a:t>
            </a:r>
            <a:r>
              <a:rPr lang="en-US" altLang="en-US">
                <a:latin typeface="Times-Roman" charset="0"/>
              </a:rPr>
              <a:t>C</a:t>
            </a:r>
            <a:r>
              <a:rPr lang="en-US" altLang="en-US" baseline="-25000">
                <a:latin typeface="Times-Roman" charset="0"/>
              </a:rPr>
              <a:t>i </a:t>
            </a:r>
            <a:r>
              <a:rPr lang="en-US" altLang="en-US">
                <a:latin typeface="Times-Roman" charset="0"/>
              </a:rPr>
              <a:t>= C</a:t>
            </a:r>
            <a:r>
              <a:rPr lang="en-US" altLang="en-US" baseline="-25000">
                <a:latin typeface="Times-Roman" charset="0"/>
              </a:rPr>
              <a:t>j</a:t>
            </a:r>
            <a:r>
              <a:rPr lang="en-US" altLang="en-US"/>
              <a:t> and Trudy knows </a:t>
            </a:r>
            <a:r>
              <a:rPr lang="en-US" altLang="en-US">
                <a:latin typeface="Times-Roman" charset="0"/>
              </a:rPr>
              <a:t>P</a:t>
            </a:r>
            <a:r>
              <a:rPr lang="en-US" altLang="en-US" baseline="-25000">
                <a:latin typeface="Times-Roman" charset="0"/>
              </a:rPr>
              <a:t>i </a:t>
            </a:r>
            <a:r>
              <a:rPr lang="en-US" altLang="en-US">
                <a:latin typeface="Times-Roman" charset="0"/>
              </a:rPr>
              <a:t>= P</a:t>
            </a:r>
            <a:r>
              <a:rPr lang="en-US" altLang="en-US" baseline="-25000">
                <a:latin typeface="Times-Roman" charset="0"/>
              </a:rPr>
              <a:t>j</a:t>
            </a:r>
            <a:endParaRPr lang="en-US" altLang="en-US"/>
          </a:p>
          <a:p>
            <a:pPr eaLnBrk="1" hangingPunct="1"/>
            <a:r>
              <a:rPr lang="en-US" altLang="en-US"/>
              <a:t>This gives Trudy some information, even if she does not know </a:t>
            </a:r>
            <a:r>
              <a:rPr lang="en-US" altLang="en-US">
                <a:latin typeface="Times-Roman" charset="0"/>
              </a:rPr>
              <a:t>P</a:t>
            </a:r>
            <a:r>
              <a:rPr lang="en-US" altLang="en-US" baseline="-25000">
                <a:latin typeface="Times-Roman" charset="0"/>
              </a:rPr>
              <a:t>i</a:t>
            </a:r>
            <a:r>
              <a:rPr lang="en-US" altLang="en-US"/>
              <a:t> or </a:t>
            </a:r>
            <a:r>
              <a:rPr lang="en-US" altLang="en-US">
                <a:latin typeface="Times-Roman" charset="0"/>
              </a:rPr>
              <a:t>P</a:t>
            </a:r>
            <a:r>
              <a:rPr lang="en-US" altLang="en-US" baseline="-25000">
                <a:latin typeface="Times-Roman" charset="0"/>
              </a:rPr>
              <a:t>j</a:t>
            </a:r>
            <a:endParaRPr lang="en-US" altLang="en-US">
              <a:latin typeface="Times-Roman" charset="0"/>
            </a:endParaRPr>
          </a:p>
          <a:p>
            <a:pPr eaLnBrk="1" hangingPunct="1"/>
            <a:r>
              <a:rPr lang="en-US" altLang="en-US"/>
              <a:t>Is this a serious issue?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Footer Placeholder 3">
            <a:extLst>
              <a:ext uri="{FF2B5EF4-FFF2-40B4-BE49-F238E27FC236}">
                <a16:creationId xmlns:a16="http://schemas.microsoft.com/office/drawing/2014/main" id="{91B132E0-EA15-4F43-B5A9-6660CE8EDF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2E20FE96-BD6A-42EB-AAF4-143BE31CAE2E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94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8899" name="Rectangle 2">
            <a:extLst>
              <a:ext uri="{FF2B5EF4-FFF2-40B4-BE49-F238E27FC236}">
                <a16:creationId xmlns:a16="http://schemas.microsoft.com/office/drawing/2014/main" id="{4A4C298D-DCE0-4D22-8BCB-A6507391F8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696200" cy="990600"/>
          </a:xfrm>
        </p:spPr>
        <p:txBody>
          <a:bodyPr/>
          <a:lstStyle/>
          <a:p>
            <a:pPr eaLnBrk="1" hangingPunct="1"/>
            <a:r>
              <a:rPr lang="en-US" altLang="en-US"/>
              <a:t>Alice Hates ECB Mode</a:t>
            </a:r>
          </a:p>
        </p:txBody>
      </p:sp>
      <p:sp>
        <p:nvSpPr>
          <p:cNvPr id="208900" name="Rectangle 6">
            <a:extLst>
              <a:ext uri="{FF2B5EF4-FFF2-40B4-BE49-F238E27FC236}">
                <a16:creationId xmlns:a16="http://schemas.microsoft.com/office/drawing/2014/main" id="{10DFF6E4-7181-4ECE-AC8D-E9E1E19F38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458200" cy="457200"/>
          </a:xfrm>
        </p:spPr>
        <p:txBody>
          <a:bodyPr/>
          <a:lstStyle/>
          <a:p>
            <a:pPr eaLnBrk="1" hangingPunct="1"/>
            <a:r>
              <a:rPr lang="en-US" altLang="en-US" sz="2400"/>
              <a:t>Alice</a:t>
            </a:r>
            <a:r>
              <a:rPr lang="ja-JP" altLang="en-US" sz="2400"/>
              <a:t>’</a:t>
            </a:r>
            <a:r>
              <a:rPr lang="en-US" altLang="ja-JP" sz="2400"/>
              <a:t>s uncompressed image, Alice ECB encrypted</a:t>
            </a:r>
            <a:endParaRPr lang="en-US" altLang="en-US" sz="2400"/>
          </a:p>
        </p:txBody>
      </p:sp>
      <p:sp>
        <p:nvSpPr>
          <p:cNvPr id="102405" name="Rectangle 8">
            <a:extLst>
              <a:ext uri="{FF2B5EF4-FFF2-40B4-BE49-F238E27FC236}">
                <a16:creationId xmlns:a16="http://schemas.microsoft.com/office/drawing/2014/main" id="{BF8D30BD-92DF-4D49-B51A-6C43952FB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257800"/>
            <a:ext cx="7924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3333CC"/>
              </a:buClr>
            </a:pPr>
            <a:r>
              <a:rPr lang="en-US" altLang="en-US" sz="2400">
                <a:solidFill>
                  <a:srgbClr val="000000"/>
                </a:solidFill>
              </a:rPr>
              <a:t>Why does this happen?</a:t>
            </a:r>
          </a:p>
          <a:p>
            <a:pPr eaLnBrk="1" hangingPunct="1">
              <a:lnSpc>
                <a:spcPct val="90000"/>
              </a:lnSpc>
              <a:buClr>
                <a:srgbClr val="3333CC"/>
              </a:buClr>
            </a:pPr>
            <a:r>
              <a:rPr lang="en-US" altLang="en-US" sz="2400">
                <a:solidFill>
                  <a:srgbClr val="000000"/>
                </a:solidFill>
              </a:rPr>
              <a:t>Same plaintext block </a:t>
            </a:r>
            <a:r>
              <a:rPr lang="en-US" altLang="en-US" sz="2400">
                <a:solidFill>
                  <a:srgbClr val="000000"/>
                </a:solidFill>
                <a:sym typeface="Symbol" panose="05050102010706020507" pitchFamily="18" charset="2"/>
              </a:rPr>
              <a:t></a:t>
            </a:r>
            <a:r>
              <a:rPr lang="en-US" altLang="en-US" sz="2400">
                <a:solidFill>
                  <a:srgbClr val="000000"/>
                </a:solidFill>
              </a:rPr>
              <a:t> same ciphertext!</a:t>
            </a:r>
          </a:p>
        </p:txBody>
      </p:sp>
      <p:pic>
        <p:nvPicPr>
          <p:cNvPr id="208902" name="Picture 14">
            <a:extLst>
              <a:ext uri="{FF2B5EF4-FFF2-40B4-BE49-F238E27FC236}">
                <a16:creationId xmlns:a16="http://schemas.microsoft.com/office/drawing/2014/main" id="{5EFFD4C3-163E-4142-84C7-4D6C4BC46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01788"/>
            <a:ext cx="4954588" cy="365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8" name="Picture 8">
            <a:extLst>
              <a:ext uri="{FF2B5EF4-FFF2-40B4-BE49-F238E27FC236}">
                <a16:creationId xmlns:a16="http://schemas.microsoft.com/office/drawing/2014/main" id="{1CB97A8D-C6F2-403A-95F3-51E97C356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688" y="1716088"/>
            <a:ext cx="3427412" cy="3541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Footer Placeholder 3">
            <a:extLst>
              <a:ext uri="{FF2B5EF4-FFF2-40B4-BE49-F238E27FC236}">
                <a16:creationId xmlns:a16="http://schemas.microsoft.com/office/drawing/2014/main" id="{24FB701B-C048-4523-A545-CAD37196F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04834C8A-79BD-4C9C-B3E0-290EB94D001B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95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0947" name="Rectangle 2">
            <a:extLst>
              <a:ext uri="{FF2B5EF4-FFF2-40B4-BE49-F238E27FC236}">
                <a16:creationId xmlns:a16="http://schemas.microsoft.com/office/drawing/2014/main" id="{E821AF5E-EF66-4896-B6AE-A228BCDD91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/>
              <a:t>CBC Mode</a:t>
            </a:r>
          </a:p>
        </p:txBody>
      </p:sp>
      <p:sp>
        <p:nvSpPr>
          <p:cNvPr id="210948" name="Rectangle 3">
            <a:extLst>
              <a:ext uri="{FF2B5EF4-FFF2-40B4-BE49-F238E27FC236}">
                <a16:creationId xmlns:a16="http://schemas.microsoft.com/office/drawing/2014/main" id="{A1BC9566-249D-4EAE-8437-FC5F71B1B4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8001000" cy="3657600"/>
          </a:xfrm>
        </p:spPr>
        <p:txBody>
          <a:bodyPr/>
          <a:lstStyle/>
          <a:p>
            <a:pPr eaLnBrk="1" hangingPunct="1"/>
            <a:r>
              <a:rPr lang="en-US" altLang="en-US" sz="2000"/>
              <a:t>Blocks are </a:t>
            </a:r>
            <a:r>
              <a:rPr lang="ja-JP" altLang="en-US" sz="2000"/>
              <a:t>“</a:t>
            </a:r>
            <a:r>
              <a:rPr lang="en-US" altLang="ja-JP" sz="2000"/>
              <a:t>chained</a:t>
            </a:r>
            <a:r>
              <a:rPr lang="ja-JP" altLang="en-US" sz="2000"/>
              <a:t>”</a:t>
            </a:r>
            <a:r>
              <a:rPr lang="en-US" altLang="ja-JP" sz="2000"/>
              <a:t> together</a:t>
            </a:r>
          </a:p>
          <a:p>
            <a:pPr eaLnBrk="1" hangingPunct="1"/>
            <a:r>
              <a:rPr lang="en-US" altLang="en-US" sz="2000"/>
              <a:t>A random initialization vector, or </a:t>
            </a:r>
            <a:r>
              <a:rPr lang="en-US" altLang="en-US" sz="2000">
                <a:latin typeface="Times-Roman" charset="0"/>
              </a:rPr>
              <a:t>IV</a:t>
            </a:r>
            <a:r>
              <a:rPr lang="en-US" altLang="en-US" sz="2000"/>
              <a:t>, is required to initialize CBC mode</a:t>
            </a:r>
          </a:p>
          <a:p>
            <a:pPr eaLnBrk="1" hangingPunct="1"/>
            <a:r>
              <a:rPr lang="en-US" altLang="en-US" sz="2000">
                <a:latin typeface="Times-Roman" charset="0"/>
              </a:rPr>
              <a:t>IV</a:t>
            </a:r>
            <a:r>
              <a:rPr lang="en-US" altLang="en-US" sz="2000"/>
              <a:t> is random, but is not a secret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/>
              <a:t>	</a:t>
            </a:r>
            <a:r>
              <a:rPr lang="en-US" altLang="en-US" sz="2000" b="1">
                <a:solidFill>
                  <a:schemeClr val="hlink"/>
                </a:solidFill>
              </a:rPr>
              <a:t>Encryption</a:t>
            </a:r>
            <a:r>
              <a:rPr lang="en-US" altLang="en-US" sz="2000">
                <a:solidFill>
                  <a:schemeClr val="hlink"/>
                </a:solidFill>
                <a:latin typeface="Courier" pitchFamily="-84" charset="0"/>
              </a:rPr>
              <a:t> 			</a:t>
            </a:r>
            <a:r>
              <a:rPr lang="en-US" altLang="en-US" sz="2000" b="1">
                <a:solidFill>
                  <a:schemeClr val="hlink"/>
                </a:solidFill>
              </a:rPr>
              <a:t>Decryption</a:t>
            </a:r>
            <a:endParaRPr lang="en-US" altLang="en-US" sz="2000">
              <a:latin typeface="Courier" pitchFamily="-8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>
                <a:latin typeface="Times-Roman" charset="0"/>
              </a:rPr>
              <a:t>	</a:t>
            </a:r>
            <a:r>
              <a:rPr lang="en-US" altLang="en-US" sz="1800">
                <a:latin typeface="Times-Roman" charset="0"/>
              </a:rPr>
              <a:t>C</a:t>
            </a:r>
            <a:r>
              <a:rPr lang="en-US" altLang="en-US" sz="1800" baseline="-25000">
                <a:latin typeface="Times-Roman" charset="0"/>
              </a:rPr>
              <a:t>0 </a:t>
            </a:r>
            <a:r>
              <a:rPr lang="en-US" altLang="en-US" sz="1800">
                <a:latin typeface="Times-Roman" charset="0"/>
              </a:rPr>
              <a:t>= E(K, IV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P</a:t>
            </a:r>
            <a:r>
              <a:rPr lang="en-US" altLang="en-US" sz="1800" baseline="-25000">
                <a:latin typeface="Times-Roman" charset="0"/>
              </a:rPr>
              <a:t>0</a:t>
            </a:r>
            <a:r>
              <a:rPr lang="en-US" altLang="en-US" sz="1800">
                <a:latin typeface="Times-Roman" charset="0"/>
              </a:rPr>
              <a:t>),		P</a:t>
            </a:r>
            <a:r>
              <a:rPr lang="en-US" altLang="en-US" sz="1800" baseline="-25000">
                <a:latin typeface="Times-Roman" charset="0"/>
              </a:rPr>
              <a:t>0 </a:t>
            </a:r>
            <a:r>
              <a:rPr lang="en-US" altLang="en-US" sz="1800">
                <a:latin typeface="Times-Roman" charset="0"/>
              </a:rPr>
              <a:t>= IV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D(K, C</a:t>
            </a:r>
            <a:r>
              <a:rPr lang="en-US" altLang="en-US" sz="1800" baseline="-25000">
                <a:latin typeface="Times-Roman" charset="0"/>
              </a:rPr>
              <a:t>0</a:t>
            </a:r>
            <a:r>
              <a:rPr lang="en-US" altLang="en-US" sz="1800">
                <a:latin typeface="Times-Roman" charset="0"/>
              </a:rPr>
              <a:t>),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>
                <a:latin typeface="Times-Roman" charset="0"/>
              </a:rPr>
              <a:t>	C</a:t>
            </a:r>
            <a:r>
              <a:rPr lang="en-US" altLang="en-US" sz="1800" baseline="-25000">
                <a:latin typeface="Times-Roman" charset="0"/>
              </a:rPr>
              <a:t>1 </a:t>
            </a:r>
            <a:r>
              <a:rPr lang="en-US" altLang="en-US" sz="1800">
                <a:latin typeface="Times-Roman" charset="0"/>
              </a:rPr>
              <a:t>= E(K, C</a:t>
            </a:r>
            <a:r>
              <a:rPr lang="en-US" altLang="en-US" sz="1800" baseline="-25000">
                <a:latin typeface="Times-Roman" charset="0"/>
              </a:rPr>
              <a:t>0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P</a:t>
            </a:r>
            <a:r>
              <a:rPr lang="en-US" altLang="en-US" sz="1800" baseline="-25000">
                <a:latin typeface="Times-Roman" charset="0"/>
              </a:rPr>
              <a:t>1</a:t>
            </a:r>
            <a:r>
              <a:rPr lang="en-US" altLang="en-US" sz="1800">
                <a:latin typeface="Times-Roman" charset="0"/>
              </a:rPr>
              <a:t>),		P</a:t>
            </a:r>
            <a:r>
              <a:rPr lang="en-US" altLang="en-US" sz="1800" baseline="-25000">
                <a:latin typeface="Times-Roman" charset="0"/>
              </a:rPr>
              <a:t>1 </a:t>
            </a:r>
            <a:r>
              <a:rPr lang="en-US" altLang="en-US" sz="1800">
                <a:latin typeface="Times-Roman" charset="0"/>
              </a:rPr>
              <a:t>= C</a:t>
            </a:r>
            <a:r>
              <a:rPr lang="en-US" altLang="en-US" sz="1800" baseline="-25000">
                <a:latin typeface="Times-Roman" charset="0"/>
              </a:rPr>
              <a:t>0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D(K, C</a:t>
            </a:r>
            <a:r>
              <a:rPr lang="en-US" altLang="en-US" sz="1800" baseline="-25000">
                <a:latin typeface="Times-Roman" charset="0"/>
              </a:rPr>
              <a:t>1</a:t>
            </a:r>
            <a:r>
              <a:rPr lang="en-US" altLang="en-US" sz="1800">
                <a:latin typeface="Times-Roman" charset="0"/>
              </a:rPr>
              <a:t>),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>
                <a:latin typeface="Times-Roman" charset="0"/>
              </a:rPr>
              <a:t>	C</a:t>
            </a:r>
            <a:r>
              <a:rPr lang="en-US" altLang="en-US" sz="1800" baseline="-25000">
                <a:latin typeface="Times-Roman" charset="0"/>
              </a:rPr>
              <a:t>2 </a:t>
            </a:r>
            <a:r>
              <a:rPr lang="en-US" altLang="en-US" sz="1800">
                <a:latin typeface="Times-Roman" charset="0"/>
              </a:rPr>
              <a:t>= E(K, C</a:t>
            </a:r>
            <a:r>
              <a:rPr lang="en-US" altLang="en-US" sz="1800" baseline="-25000">
                <a:latin typeface="Times-Roman" charset="0"/>
              </a:rPr>
              <a:t>1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P</a:t>
            </a:r>
            <a:r>
              <a:rPr lang="en-US" altLang="en-US" sz="1800" baseline="-25000">
                <a:latin typeface="Times-Roman" charset="0"/>
              </a:rPr>
              <a:t>2</a:t>
            </a:r>
            <a:r>
              <a:rPr lang="en-US" altLang="en-US" sz="1800">
                <a:latin typeface="Times-Roman" charset="0"/>
              </a:rPr>
              <a:t>),…		P</a:t>
            </a:r>
            <a:r>
              <a:rPr lang="en-US" altLang="en-US" sz="1800" baseline="-25000">
                <a:latin typeface="Times-Roman" charset="0"/>
              </a:rPr>
              <a:t>2 </a:t>
            </a:r>
            <a:r>
              <a:rPr lang="en-US" altLang="en-US" sz="1800">
                <a:latin typeface="Times-Roman" charset="0"/>
              </a:rPr>
              <a:t>= C</a:t>
            </a:r>
            <a:r>
              <a:rPr lang="en-US" altLang="en-US" sz="1800" baseline="-25000">
                <a:latin typeface="Times-Roman" charset="0"/>
              </a:rPr>
              <a:t>1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D(K, C</a:t>
            </a:r>
            <a:r>
              <a:rPr lang="en-US" altLang="en-US" sz="1800" baseline="-25000">
                <a:latin typeface="Times-Roman" charset="0"/>
              </a:rPr>
              <a:t>2</a:t>
            </a:r>
            <a:r>
              <a:rPr lang="en-US" altLang="en-US" sz="1800">
                <a:latin typeface="Times-Roman" charset="0"/>
              </a:rPr>
              <a:t>),…</a:t>
            </a:r>
            <a:endParaRPr lang="en-US" altLang="en-US" sz="2400">
              <a:latin typeface="Times-Roman" charset="0"/>
            </a:endParaRPr>
          </a:p>
        </p:txBody>
      </p:sp>
      <p:grpSp>
        <p:nvGrpSpPr>
          <p:cNvPr id="210949" name="Group 4">
            <a:extLst>
              <a:ext uri="{FF2B5EF4-FFF2-40B4-BE49-F238E27FC236}">
                <a16:creationId xmlns:a16="http://schemas.microsoft.com/office/drawing/2014/main" id="{C0554E51-CEB0-42DE-9B3E-0F9A57EE05E1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4267200"/>
            <a:ext cx="4876800" cy="1879600"/>
            <a:chOff x="470" y="630"/>
            <a:chExt cx="3658" cy="1638"/>
          </a:xfrm>
        </p:grpSpPr>
        <p:grpSp>
          <p:nvGrpSpPr>
            <p:cNvPr id="210950" name="Group 5">
              <a:extLst>
                <a:ext uri="{FF2B5EF4-FFF2-40B4-BE49-F238E27FC236}">
                  <a16:creationId xmlns:a16="http://schemas.microsoft.com/office/drawing/2014/main" id="{F28B65B5-310E-426D-AD2F-D312C5D60D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1008"/>
              <a:ext cx="192" cy="192"/>
              <a:chOff x="960" y="1008"/>
              <a:chExt cx="192" cy="192"/>
            </a:xfrm>
          </p:grpSpPr>
          <p:sp>
            <p:nvSpPr>
              <p:cNvPr id="210982" name="Oval 6">
                <a:extLst>
                  <a:ext uri="{FF2B5EF4-FFF2-40B4-BE49-F238E27FC236}">
                    <a16:creationId xmlns:a16="http://schemas.microsoft.com/office/drawing/2014/main" id="{1E1139E8-03E2-45D5-89FA-B80BB9D379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008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q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95000"/>
                  <a:buChar char="o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Times" panose="02020603050405020304" pitchFamily="18" charset="0"/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panose="02020603050405020304" pitchFamily="18" charset="0"/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panose="02020603050405020304" pitchFamily="18" charset="0"/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panose="02020603050405020304" pitchFamily="18" charset="0"/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panose="02020603050405020304" pitchFamily="18" charset="0"/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983" name="Line 7">
                <a:extLst>
                  <a:ext uri="{FF2B5EF4-FFF2-40B4-BE49-F238E27FC236}">
                    <a16:creationId xmlns:a16="http://schemas.microsoft.com/office/drawing/2014/main" id="{D1FDB3EE-5C48-4AE8-87D5-E1C0FFDF49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10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HK"/>
              </a:p>
            </p:txBody>
          </p:sp>
          <p:sp>
            <p:nvSpPr>
              <p:cNvPr id="210984" name="Line 8">
                <a:extLst>
                  <a:ext uri="{FF2B5EF4-FFF2-40B4-BE49-F238E27FC236}">
                    <a16:creationId xmlns:a16="http://schemas.microsoft.com/office/drawing/2014/main" id="{A5620032-345E-4DD5-9431-D6580A89E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100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HK"/>
              </a:p>
            </p:txBody>
          </p:sp>
        </p:grpSp>
        <p:grpSp>
          <p:nvGrpSpPr>
            <p:cNvPr id="210951" name="Group 9">
              <a:extLst>
                <a:ext uri="{FF2B5EF4-FFF2-40B4-BE49-F238E27FC236}">
                  <a16:creationId xmlns:a16="http://schemas.microsoft.com/office/drawing/2014/main" id="{21FBA1BB-0252-4B15-A2F4-01589A0EE0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" y="1008"/>
              <a:ext cx="192" cy="192"/>
              <a:chOff x="960" y="1008"/>
              <a:chExt cx="192" cy="192"/>
            </a:xfrm>
          </p:grpSpPr>
          <p:sp>
            <p:nvSpPr>
              <p:cNvPr id="210979" name="Oval 10">
                <a:extLst>
                  <a:ext uri="{FF2B5EF4-FFF2-40B4-BE49-F238E27FC236}">
                    <a16:creationId xmlns:a16="http://schemas.microsoft.com/office/drawing/2014/main" id="{A3B4C61F-6065-4873-9F1F-7B3B7EB3C8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008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q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95000"/>
                  <a:buChar char="o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Times" panose="02020603050405020304" pitchFamily="18" charset="0"/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panose="02020603050405020304" pitchFamily="18" charset="0"/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panose="02020603050405020304" pitchFamily="18" charset="0"/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panose="02020603050405020304" pitchFamily="18" charset="0"/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panose="02020603050405020304" pitchFamily="18" charset="0"/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980" name="Line 11">
                <a:extLst>
                  <a:ext uri="{FF2B5EF4-FFF2-40B4-BE49-F238E27FC236}">
                    <a16:creationId xmlns:a16="http://schemas.microsoft.com/office/drawing/2014/main" id="{DB196193-DF19-4806-B4D8-F92D928C99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10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HK"/>
              </a:p>
            </p:txBody>
          </p:sp>
          <p:sp>
            <p:nvSpPr>
              <p:cNvPr id="210981" name="Line 12">
                <a:extLst>
                  <a:ext uri="{FF2B5EF4-FFF2-40B4-BE49-F238E27FC236}">
                    <a16:creationId xmlns:a16="http://schemas.microsoft.com/office/drawing/2014/main" id="{D5515D57-72F1-4071-89C8-E3CFEEC082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100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HK"/>
              </a:p>
            </p:txBody>
          </p:sp>
        </p:grpSp>
        <p:sp>
          <p:nvSpPr>
            <p:cNvPr id="210952" name="Line 13">
              <a:extLst>
                <a:ext uri="{FF2B5EF4-FFF2-40B4-BE49-F238E27FC236}">
                  <a16:creationId xmlns:a16="http://schemas.microsoft.com/office/drawing/2014/main" id="{40BD1A11-ACD6-483C-B525-C8AEA0D17B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81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53" name="Line 14">
              <a:extLst>
                <a:ext uri="{FF2B5EF4-FFF2-40B4-BE49-F238E27FC236}">
                  <a16:creationId xmlns:a16="http://schemas.microsoft.com/office/drawing/2014/main" id="{ED4C894B-82EF-43A1-9EF6-8FA1E8306A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20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54" name="Line 15">
              <a:extLst>
                <a:ext uri="{FF2B5EF4-FFF2-40B4-BE49-F238E27FC236}">
                  <a16:creationId xmlns:a16="http://schemas.microsoft.com/office/drawing/2014/main" id="{898B9D75-17A7-4D94-85E7-66198631FD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86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55" name="Line 16">
              <a:extLst>
                <a:ext uri="{FF2B5EF4-FFF2-40B4-BE49-F238E27FC236}">
                  <a16:creationId xmlns:a16="http://schemas.microsoft.com/office/drawing/2014/main" id="{B379626D-D79A-4DCC-B39F-4D9D61072E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120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56" name="Rectangle 17">
              <a:extLst>
                <a:ext uri="{FF2B5EF4-FFF2-40B4-BE49-F238E27FC236}">
                  <a16:creationId xmlns:a16="http://schemas.microsoft.com/office/drawing/2014/main" id="{D390047A-76E2-4CBF-82AB-6F5221368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344"/>
              <a:ext cx="528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  <p:sp>
          <p:nvSpPr>
            <p:cNvPr id="210957" name="Rectangle 18">
              <a:extLst>
                <a:ext uri="{FF2B5EF4-FFF2-40B4-BE49-F238E27FC236}">
                  <a16:creationId xmlns:a16="http://schemas.microsoft.com/office/drawing/2014/main" id="{D79C5FE7-F39B-425C-958E-F86FB94E5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1344"/>
              <a:ext cx="528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  <p:sp>
          <p:nvSpPr>
            <p:cNvPr id="210958" name="Line 19">
              <a:extLst>
                <a:ext uri="{FF2B5EF4-FFF2-40B4-BE49-F238E27FC236}">
                  <a16:creationId xmlns:a16="http://schemas.microsoft.com/office/drawing/2014/main" id="{92B8BC2F-7D56-446C-B77E-2026B75E63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110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59" name="Line 20">
              <a:extLst>
                <a:ext uri="{FF2B5EF4-FFF2-40B4-BE49-F238E27FC236}">
                  <a16:creationId xmlns:a16="http://schemas.microsoft.com/office/drawing/2014/main" id="{58474ED5-89EA-45E4-B54D-28CC584379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63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60" name="Line 21">
              <a:extLst>
                <a:ext uri="{FF2B5EF4-FFF2-40B4-BE49-F238E27FC236}">
                  <a16:creationId xmlns:a16="http://schemas.microsoft.com/office/drawing/2014/main" id="{5316C324-17F1-47AA-A170-4EB9433598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1104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61" name="Line 22">
              <a:extLst>
                <a:ext uri="{FF2B5EF4-FFF2-40B4-BE49-F238E27FC236}">
                  <a16:creationId xmlns:a16="http://schemas.microsoft.com/office/drawing/2014/main" id="{3C2FF2A2-E00C-419B-AEED-9D230D7EE7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163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62" name="Line 23">
              <a:extLst>
                <a:ext uri="{FF2B5EF4-FFF2-40B4-BE49-F238E27FC236}">
                  <a16:creationId xmlns:a16="http://schemas.microsoft.com/office/drawing/2014/main" id="{3D8862CA-AAF3-4808-8D31-10F4040540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872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63" name="Line 24">
              <a:extLst>
                <a:ext uri="{FF2B5EF4-FFF2-40B4-BE49-F238E27FC236}">
                  <a16:creationId xmlns:a16="http://schemas.microsoft.com/office/drawing/2014/main" id="{A6ED4EF7-C8F6-4DEB-872D-19E1C91C6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110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64" name="Line 25">
              <a:extLst>
                <a:ext uri="{FF2B5EF4-FFF2-40B4-BE49-F238E27FC236}">
                  <a16:creationId xmlns:a16="http://schemas.microsoft.com/office/drawing/2014/main" id="{CA31F2B6-A95A-4D20-9626-0A7440EC51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1824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65" name="Line 26">
              <a:extLst>
                <a:ext uri="{FF2B5EF4-FFF2-40B4-BE49-F238E27FC236}">
                  <a16:creationId xmlns:a16="http://schemas.microsoft.com/office/drawing/2014/main" id="{D06A3840-D108-46D1-93DE-AC0774C56F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8" y="1104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66" name="Line 27">
              <a:extLst>
                <a:ext uri="{FF2B5EF4-FFF2-40B4-BE49-F238E27FC236}">
                  <a16:creationId xmlns:a16="http://schemas.microsoft.com/office/drawing/2014/main" id="{66EE8197-1AB9-4147-A497-32892450D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10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67" name="Text Box 28">
              <a:extLst>
                <a:ext uri="{FF2B5EF4-FFF2-40B4-BE49-F238E27FC236}">
                  <a16:creationId xmlns:a16="http://schemas.microsoft.com/office/drawing/2014/main" id="{2447F509-7DA5-4F32-A8F9-9DC7970E6A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2" y="630"/>
              <a:ext cx="282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0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10968" name="Text Box 29">
              <a:extLst>
                <a:ext uri="{FF2B5EF4-FFF2-40B4-BE49-F238E27FC236}">
                  <a16:creationId xmlns:a16="http://schemas.microsoft.com/office/drawing/2014/main" id="{84320C90-325F-4905-97E4-7FF38FD3EE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4" y="677"/>
              <a:ext cx="265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10969" name="Text Box 30">
              <a:extLst>
                <a:ext uri="{FF2B5EF4-FFF2-40B4-BE49-F238E27FC236}">
                  <a16:creationId xmlns:a16="http://schemas.microsoft.com/office/drawing/2014/main" id="{339BC416-8E74-4FDD-BB84-D6CF2AB184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" y="1973"/>
              <a:ext cx="294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10970" name="Text Box 31">
              <a:extLst>
                <a:ext uri="{FF2B5EF4-FFF2-40B4-BE49-F238E27FC236}">
                  <a16:creationId xmlns:a16="http://schemas.microsoft.com/office/drawing/2014/main" id="{12228C78-5BB7-4697-9A7C-64DA8FEBA4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4" y="1880"/>
              <a:ext cx="277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10971" name="Text Box 32">
              <a:extLst>
                <a:ext uri="{FF2B5EF4-FFF2-40B4-BE49-F238E27FC236}">
                  <a16:creationId xmlns:a16="http://schemas.microsoft.com/office/drawing/2014/main" id="{10B8DB92-5F4E-4D36-9CDF-4821EDCCA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" y="1062"/>
              <a:ext cx="320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IV</a:t>
              </a:r>
            </a:p>
          </p:txBody>
        </p:sp>
        <p:sp>
          <p:nvSpPr>
            <p:cNvPr id="210972" name="Text Box 33">
              <a:extLst>
                <a:ext uri="{FF2B5EF4-FFF2-40B4-BE49-F238E27FC236}">
                  <a16:creationId xmlns:a16="http://schemas.microsoft.com/office/drawing/2014/main" id="{EF127EB0-C5D5-4A25-B4A1-8F7FC9D651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1532"/>
              <a:ext cx="231" cy="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</a:p>
          </p:txBody>
        </p:sp>
        <p:sp>
          <p:nvSpPr>
            <p:cNvPr id="210973" name="Text Box 34">
              <a:extLst>
                <a:ext uri="{FF2B5EF4-FFF2-40B4-BE49-F238E27FC236}">
                  <a16:creationId xmlns:a16="http://schemas.microsoft.com/office/drawing/2014/main" id="{D9F4DED2-44E4-4CD5-84DA-D537DA8EDE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7" y="1532"/>
              <a:ext cx="231" cy="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</a:p>
          </p:txBody>
        </p:sp>
        <p:sp>
          <p:nvSpPr>
            <p:cNvPr id="210974" name="Line 35">
              <a:extLst>
                <a:ext uri="{FF2B5EF4-FFF2-40B4-BE49-F238E27FC236}">
                  <a16:creationId xmlns:a16="http://schemas.microsoft.com/office/drawing/2014/main" id="{FB93B8B4-3B85-4C34-91D7-5917C7151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148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75" name="Line 36">
              <a:extLst>
                <a:ext uri="{FF2B5EF4-FFF2-40B4-BE49-F238E27FC236}">
                  <a16:creationId xmlns:a16="http://schemas.microsoft.com/office/drawing/2014/main" id="{F0FBB18B-8DEB-4989-A668-29546C5CF3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148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76" name="Oval 37">
              <a:extLst>
                <a:ext uri="{FF2B5EF4-FFF2-40B4-BE49-F238E27FC236}">
                  <a16:creationId xmlns:a16="http://schemas.microsoft.com/office/drawing/2014/main" id="{F0F6C92F-8282-4E1C-B9CE-A448502F7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05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10977" name="Oval 38">
              <a:extLst>
                <a:ext uri="{FF2B5EF4-FFF2-40B4-BE49-F238E27FC236}">
                  <a16:creationId xmlns:a16="http://schemas.microsoft.com/office/drawing/2014/main" id="{4B6C2326-CE65-4915-9FED-73EF202BC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105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10978" name="Oval 39">
              <a:extLst>
                <a:ext uri="{FF2B5EF4-FFF2-40B4-BE49-F238E27FC236}">
                  <a16:creationId xmlns:a16="http://schemas.microsoft.com/office/drawing/2014/main" id="{81D65622-EAFD-4AB5-A3A3-9B58499AA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05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Footer Placeholder 3">
            <a:extLst>
              <a:ext uri="{FF2B5EF4-FFF2-40B4-BE49-F238E27FC236}">
                <a16:creationId xmlns:a16="http://schemas.microsoft.com/office/drawing/2014/main" id="{45001398-08F0-4220-85DB-BAB969C35A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6C2D2B4C-9D19-40BD-ADBD-9F27E3784D17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96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2995" name="Rectangle 2">
            <a:extLst>
              <a:ext uri="{FF2B5EF4-FFF2-40B4-BE49-F238E27FC236}">
                <a16:creationId xmlns:a16="http://schemas.microsoft.com/office/drawing/2014/main" id="{F2798F8D-5B92-4626-9AEB-EF0B7672D9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696200" cy="990600"/>
          </a:xfrm>
        </p:spPr>
        <p:txBody>
          <a:bodyPr/>
          <a:lstStyle/>
          <a:p>
            <a:pPr eaLnBrk="1" hangingPunct="1"/>
            <a:r>
              <a:rPr lang="en-US" altLang="en-US"/>
              <a:t>Alice Likes CBC Mode</a:t>
            </a:r>
          </a:p>
        </p:txBody>
      </p:sp>
      <p:sp>
        <p:nvSpPr>
          <p:cNvPr id="212996" name="Rectangle 3">
            <a:extLst>
              <a:ext uri="{FF2B5EF4-FFF2-40B4-BE49-F238E27FC236}">
                <a16:creationId xmlns:a16="http://schemas.microsoft.com/office/drawing/2014/main" id="{694CEE2A-9FD9-4068-A878-C1909131C0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458200" cy="457200"/>
          </a:xfrm>
        </p:spPr>
        <p:txBody>
          <a:bodyPr/>
          <a:lstStyle/>
          <a:p>
            <a:pPr eaLnBrk="1" hangingPunct="1"/>
            <a:r>
              <a:rPr lang="en-US" altLang="en-US" sz="2400"/>
              <a:t>Alice</a:t>
            </a:r>
            <a:r>
              <a:rPr lang="ja-JP" altLang="en-US" sz="2400"/>
              <a:t>’</a:t>
            </a:r>
            <a:r>
              <a:rPr lang="en-US" altLang="ja-JP" sz="2400"/>
              <a:t>s uncompressed image, Alice CBC encrypted</a:t>
            </a:r>
            <a:endParaRPr lang="en-US" altLang="en-US" sz="2000"/>
          </a:p>
        </p:txBody>
      </p:sp>
      <p:sp>
        <p:nvSpPr>
          <p:cNvPr id="104453" name="Rectangle 5">
            <a:extLst>
              <a:ext uri="{FF2B5EF4-FFF2-40B4-BE49-F238E27FC236}">
                <a16:creationId xmlns:a16="http://schemas.microsoft.com/office/drawing/2014/main" id="{B9017D01-89C4-4925-976E-F4A96394F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257800"/>
            <a:ext cx="7924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3333CC"/>
              </a:buClr>
            </a:pPr>
            <a:r>
              <a:rPr lang="en-US" altLang="en-US" sz="2400">
                <a:solidFill>
                  <a:srgbClr val="000000"/>
                </a:solidFill>
              </a:rPr>
              <a:t>Why does this happen?</a:t>
            </a:r>
          </a:p>
          <a:p>
            <a:pPr eaLnBrk="1" hangingPunct="1">
              <a:lnSpc>
                <a:spcPct val="90000"/>
              </a:lnSpc>
              <a:buClr>
                <a:srgbClr val="3333CC"/>
              </a:buClr>
            </a:pPr>
            <a:r>
              <a:rPr lang="en-US" altLang="en-US" sz="2400">
                <a:solidFill>
                  <a:srgbClr val="000000"/>
                </a:solidFill>
              </a:rPr>
              <a:t>Same plaintext yields different ciphertext!</a:t>
            </a:r>
          </a:p>
        </p:txBody>
      </p:sp>
      <p:pic>
        <p:nvPicPr>
          <p:cNvPr id="212998" name="Picture 11">
            <a:extLst>
              <a:ext uri="{FF2B5EF4-FFF2-40B4-BE49-F238E27FC236}">
                <a16:creationId xmlns:a16="http://schemas.microsoft.com/office/drawing/2014/main" id="{69F57D59-6AA7-4DBA-8D1D-DB72364C8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00200"/>
            <a:ext cx="50006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5" name="Picture 7">
            <a:extLst>
              <a:ext uri="{FF2B5EF4-FFF2-40B4-BE49-F238E27FC236}">
                <a16:creationId xmlns:a16="http://schemas.microsoft.com/office/drawing/2014/main" id="{310ACC8B-CEC6-4F35-9A20-DA0DE9037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76400"/>
            <a:ext cx="34321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4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Title 1">
            <a:extLst>
              <a:ext uri="{FF2B5EF4-FFF2-40B4-BE49-F238E27FC236}">
                <a16:creationId xmlns:a16="http://schemas.microsoft.com/office/drawing/2014/main" id="{951F8B6F-4531-456B-9EDC-41ECAADBAC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a ‘good’ mode?</a:t>
            </a:r>
          </a:p>
        </p:txBody>
      </p:sp>
      <p:sp>
        <p:nvSpPr>
          <p:cNvPr id="215043" name="Content Placeholder 2">
            <a:extLst>
              <a:ext uri="{FF2B5EF4-FFF2-40B4-BE49-F238E27FC236}">
                <a16:creationId xmlns:a16="http://schemas.microsoft.com/office/drawing/2014/main" id="{B6C5FA33-7782-45E1-AB0A-21C228F022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981200"/>
            <a:ext cx="8229600" cy="41148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/>
              <a:t>Good properties:</a:t>
            </a:r>
          </a:p>
          <a:p>
            <a:pPr marL="0" indent="0"/>
            <a:r>
              <a:rPr lang="en-US" altLang="en-US"/>
              <a:t>Message dependence of ciphertext</a:t>
            </a:r>
          </a:p>
          <a:p>
            <a:pPr marL="0" indent="0"/>
            <a:r>
              <a:rPr lang="en-US" altLang="en-US"/>
              <a:t>Limited error propagation</a:t>
            </a:r>
          </a:p>
          <a:p>
            <a:pPr marL="0" indent="0"/>
            <a:r>
              <a:rPr lang="en-US" altLang="en-US"/>
              <a:t>Works without block synchronisation</a:t>
            </a:r>
          </a:p>
          <a:p>
            <a:pPr marL="0" indent="0"/>
            <a:r>
              <a:rPr lang="en-US" altLang="en-US"/>
              <a:t>Optimise use of decrypt/encrypt</a:t>
            </a:r>
          </a:p>
          <a:p>
            <a:pPr marL="0" indent="0"/>
            <a:r>
              <a:rPr lang="en-US" altLang="en-US"/>
              <a:t>Reduce padding </a:t>
            </a:r>
          </a:p>
          <a:p>
            <a:pPr marL="0" indent="0"/>
            <a:endParaRPr lang="en-US" altLang="en-US"/>
          </a:p>
        </p:txBody>
      </p:sp>
      <p:sp>
        <p:nvSpPr>
          <p:cNvPr id="215044" name="Footer Placeholder 3">
            <a:extLst>
              <a:ext uri="{FF2B5EF4-FFF2-40B4-BE49-F238E27FC236}">
                <a16:creationId xmlns:a16="http://schemas.microsoft.com/office/drawing/2014/main" id="{ACAA8666-BC98-40A1-AD7F-9170BD200F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3485BD4D-7F18-488A-B860-50CE48371C91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97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Title 1">
            <a:extLst>
              <a:ext uri="{FF2B5EF4-FFF2-40B4-BE49-F238E27FC236}">
                <a16:creationId xmlns:a16="http://schemas.microsoft.com/office/drawing/2014/main" id="{C0C49F4D-1228-40C0-B4F3-BDBF10F08B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 of transmission errors</a:t>
            </a:r>
          </a:p>
        </p:txBody>
      </p:sp>
      <p:sp>
        <p:nvSpPr>
          <p:cNvPr id="217091" name="Content Placeholder 2">
            <a:extLst>
              <a:ext uri="{FF2B5EF4-FFF2-40B4-BE49-F238E27FC236}">
                <a16:creationId xmlns:a16="http://schemas.microsoft.com/office/drawing/2014/main" id="{F82B828F-A541-42D6-87F0-B1E6B16A91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Transmission errors </a:t>
            </a:r>
            <a:r>
              <a:rPr lang="en-US" altLang="en-US" dirty="0"/>
              <a:t>are </a:t>
            </a:r>
            <a:r>
              <a:rPr lang="en-US" altLang="en-US" b="1" dirty="0"/>
              <a:t>errors </a:t>
            </a:r>
            <a:r>
              <a:rPr lang="en-US" altLang="en-US" dirty="0"/>
              <a:t>(a 1 becomes a 0 or a 0 becomes a 1) that occur in the communication channel. </a:t>
            </a:r>
          </a:p>
          <a:p>
            <a:r>
              <a:rPr lang="en-US" altLang="en-US" b="1" dirty="0"/>
              <a:t>Transmission losses </a:t>
            </a:r>
            <a:r>
              <a:rPr lang="en-US" altLang="en-US" dirty="0"/>
              <a:t>are bits that get lost (they never arrive) in the communication channel. </a:t>
            </a:r>
          </a:p>
          <a:p>
            <a:pPr>
              <a:buFontTx/>
              <a:buNone/>
            </a:pPr>
            <a:endParaRPr lang="en-US" altLang="en-US" sz="2400" dirty="0"/>
          </a:p>
          <a:p>
            <a:pPr>
              <a:buFontTx/>
              <a:buNone/>
            </a:pPr>
            <a:r>
              <a:rPr lang="en-US" altLang="en-US" sz="2000"/>
              <a:t>Slide 98-105 </a:t>
            </a:r>
            <a:r>
              <a:rPr lang="en-US" altLang="en-US" sz="2000" dirty="0"/>
              <a:t>(credit to Keith Martin)</a:t>
            </a:r>
          </a:p>
          <a:p>
            <a:pPr>
              <a:buFontTx/>
              <a:buNone/>
            </a:pPr>
            <a:r>
              <a:rPr lang="en-US" altLang="en-US" sz="2000" dirty="0"/>
              <a:t>Everyday Cryptography: Fundamental Principles and Applications</a:t>
            </a:r>
          </a:p>
          <a:p>
            <a:pPr>
              <a:buFontTx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217092" name="Footer Placeholder 3">
            <a:extLst>
              <a:ext uri="{FF2B5EF4-FFF2-40B4-BE49-F238E27FC236}">
                <a16:creationId xmlns:a16="http://schemas.microsoft.com/office/drawing/2014/main" id="{8B11DDB9-2D29-46F4-959B-C4014FB365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899B9FB6-DE3E-4D85-861F-BAA5BC8E184E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98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17093" name="Picture 1">
            <a:extLst>
              <a:ext uri="{FF2B5EF4-FFF2-40B4-BE49-F238E27FC236}">
                <a16:creationId xmlns:a16="http://schemas.microsoft.com/office/drawing/2014/main" id="{3391AA98-B4E2-4D3F-AD2E-04EAC634E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648200"/>
            <a:ext cx="136207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Title 1">
            <a:extLst>
              <a:ext uri="{FF2B5EF4-FFF2-40B4-BE49-F238E27FC236}">
                <a16:creationId xmlns:a16="http://schemas.microsoft.com/office/drawing/2014/main" id="{3CFB36A4-11F4-44BE-84D1-EAE70F214D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Error Propagation</a:t>
            </a:r>
          </a:p>
        </p:txBody>
      </p:sp>
      <p:sp>
        <p:nvSpPr>
          <p:cNvPr id="219139" name="Content Placeholder 2">
            <a:extLst>
              <a:ext uri="{FF2B5EF4-FFF2-40B4-BE49-F238E27FC236}">
                <a16:creationId xmlns:a16="http://schemas.microsoft.com/office/drawing/2014/main" id="{7E4D1AE9-D0DC-40BF-AB95-3A1FD976F1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decryption process involves </a:t>
            </a:r>
            <a:r>
              <a:rPr lang="en-US" altLang="en-US" b="1"/>
              <a:t>error propagation </a:t>
            </a:r>
            <a:r>
              <a:rPr lang="en-US" altLang="en-US"/>
              <a:t>if a ciphertext input that has one incorrect bit produces a plaintext output that has more than one incorrect bit.</a:t>
            </a:r>
          </a:p>
        </p:txBody>
      </p:sp>
      <p:sp>
        <p:nvSpPr>
          <p:cNvPr id="219140" name="Footer Placeholder 3">
            <a:extLst>
              <a:ext uri="{FF2B5EF4-FFF2-40B4-BE49-F238E27FC236}">
                <a16:creationId xmlns:a16="http://schemas.microsoft.com/office/drawing/2014/main" id="{74C06FD7-3878-4C57-8B21-7EF18C558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61A47850-6691-4B07-9149-0BE80A3F50D7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99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5437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8440</Words>
  <Application>Microsoft Office PowerPoint</Application>
  <PresentationFormat>全屏显示(4:3)</PresentationFormat>
  <Paragraphs>2117</Paragraphs>
  <Slides>112</Slides>
  <Notes>112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112</vt:i4>
      </vt:variant>
    </vt:vector>
  </HeadingPairs>
  <TitlesOfParts>
    <vt:vector size="129" baseType="lpstr">
      <vt:lpstr>Andale Mono</vt:lpstr>
      <vt:lpstr>Courier</vt:lpstr>
      <vt:lpstr>MS PGothic</vt:lpstr>
      <vt:lpstr>PMingLiU</vt:lpstr>
      <vt:lpstr>Times-Roman</vt:lpstr>
      <vt:lpstr>宋体</vt:lpstr>
      <vt:lpstr>Arial</vt:lpstr>
      <vt:lpstr>Calibri</vt:lpstr>
      <vt:lpstr>Comic Sans MS</vt:lpstr>
      <vt:lpstr>Courier New</vt:lpstr>
      <vt:lpstr>helvetica</vt:lpstr>
      <vt:lpstr>Symbol</vt:lpstr>
      <vt:lpstr>Times</vt:lpstr>
      <vt:lpstr>Times New Roman</vt:lpstr>
      <vt:lpstr>Wingdings</vt:lpstr>
      <vt:lpstr>Default Design</vt:lpstr>
      <vt:lpstr>Photo Editor Photo</vt:lpstr>
      <vt:lpstr>CS5285 Information Security for eCommerce</vt:lpstr>
      <vt:lpstr>Reminder of last week</vt:lpstr>
      <vt:lpstr>Today’s Lecture</vt:lpstr>
      <vt:lpstr>Cryptographic Tools:  Symmetric Key Encryption</vt:lpstr>
      <vt:lpstr>Crypto – a brief introduction</vt:lpstr>
      <vt:lpstr>PowerPoint 演示文稿</vt:lpstr>
      <vt:lpstr>PowerPoint 演示文稿</vt:lpstr>
      <vt:lpstr>Cryptanalysis</vt:lpstr>
      <vt:lpstr>Examples of (Classical) Symmetric Key Encryption Algorithms – Classical Cryptography</vt:lpstr>
      <vt:lpstr>Example</vt:lpstr>
      <vt:lpstr>PowerPoint 演示文稿</vt:lpstr>
      <vt:lpstr>Other simple substitution ciphers</vt:lpstr>
      <vt:lpstr>Example</vt:lpstr>
      <vt:lpstr>PowerPoint 演示文稿</vt:lpstr>
      <vt:lpstr>PowerPoint 演示文稿</vt:lpstr>
      <vt:lpstr>Simple Substitution: each plaintext letter is substituted by a distinct ciphertext letter</vt:lpstr>
      <vt:lpstr>PowerPoint 演示文稿</vt:lpstr>
      <vt:lpstr>An Example</vt:lpstr>
      <vt:lpstr>PowerPoint 演示文稿</vt:lpstr>
      <vt:lpstr>PowerPoint 演示文稿</vt:lpstr>
      <vt:lpstr>PowerPoint 演示文稿</vt:lpstr>
      <vt:lpstr>Cracking substitution ciphers</vt:lpstr>
      <vt:lpstr>Letter frequencies</vt:lpstr>
      <vt:lpstr>PowerPoint 演示文稿</vt:lpstr>
      <vt:lpstr>Further frequency analysis</vt:lpstr>
      <vt:lpstr>Further frequency analysis</vt:lpstr>
      <vt:lpstr>Further frequency analysis</vt:lpstr>
      <vt:lpstr>Example</vt:lpstr>
      <vt:lpstr>Example</vt:lpstr>
      <vt:lpstr>Example</vt:lpstr>
      <vt:lpstr>Example</vt:lpstr>
      <vt:lpstr>PowerPoint 演示文稿</vt:lpstr>
      <vt:lpstr>PowerPoint 演示文稿</vt:lpstr>
      <vt:lpstr>PowerPoint 演示文稿</vt:lpstr>
      <vt:lpstr>Beating frequency analysis</vt:lpstr>
      <vt:lpstr>PowerPoint 演示文稿</vt:lpstr>
      <vt:lpstr>Vigenère cipher</vt:lpstr>
      <vt:lpstr>Example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Enigma Machine</vt:lpstr>
      <vt:lpstr>Enigma Machine</vt:lpstr>
      <vt:lpstr>Enigma Machine</vt:lpstr>
      <vt:lpstr>One-time Pad Encryption</vt:lpstr>
      <vt:lpstr>One-time Pad Decryption</vt:lpstr>
      <vt:lpstr>One-time Pad Use</vt:lpstr>
      <vt:lpstr>PowerPoint 演示文稿</vt:lpstr>
      <vt:lpstr>Stream Ciphers</vt:lpstr>
      <vt:lpstr>Stream Ciphers</vt:lpstr>
      <vt:lpstr>RC4</vt:lpstr>
      <vt:lpstr>RC4 Initialization</vt:lpstr>
      <vt:lpstr>RC4 Keystream Generation</vt:lpstr>
      <vt:lpstr>PowerPoint 演示文稿</vt:lpstr>
      <vt:lpstr>Block Ciphers</vt:lpstr>
      <vt:lpstr>DES (Data Encryption Standard)</vt:lpstr>
      <vt:lpstr>Feistel Structure</vt:lpstr>
      <vt:lpstr>PowerPoint 演示文稿</vt:lpstr>
      <vt:lpstr>PowerPoint 演示文稿</vt:lpstr>
      <vt:lpstr>PowerPoint 演示文稿</vt:lpstr>
      <vt:lpstr>Security of DES</vt:lpstr>
      <vt:lpstr>PowerPoint 演示文稿</vt:lpstr>
      <vt:lpstr>Bruteforce Attack Against DES</vt:lpstr>
      <vt:lpstr>PowerPoint 演示文稿</vt:lpstr>
      <vt:lpstr>What Should We Use Today?</vt:lpstr>
      <vt:lpstr>Triple DES and DESX</vt:lpstr>
      <vt:lpstr>Advanced Encryption Standard</vt:lpstr>
      <vt:lpstr>AES (Advanced Encryption Standard)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Example</vt:lpstr>
      <vt:lpstr>PowerPoint 演示文稿</vt:lpstr>
      <vt:lpstr>PowerPoint 演示文稿</vt:lpstr>
      <vt:lpstr>PowerPoint 演示文稿</vt:lpstr>
      <vt:lpstr>PowerPoint 演示文稿</vt:lpstr>
      <vt:lpstr>Key Space</vt:lpstr>
      <vt:lpstr>Multiple Blocks</vt:lpstr>
      <vt:lpstr>Modes of Operation</vt:lpstr>
      <vt:lpstr>ECB Mode</vt:lpstr>
      <vt:lpstr>ECB Cut and Paste Attack</vt:lpstr>
      <vt:lpstr>ECB Weakness</vt:lpstr>
      <vt:lpstr>Alice Hates ECB Mode</vt:lpstr>
      <vt:lpstr>CBC Mode</vt:lpstr>
      <vt:lpstr>Alice Likes CBC Mode</vt:lpstr>
      <vt:lpstr>What is a ‘good’ mode?</vt:lpstr>
      <vt:lpstr>Type of transmission errors</vt:lpstr>
      <vt:lpstr>Error Propagation</vt:lpstr>
      <vt:lpstr>Counter Mode (CTR)</vt:lpstr>
      <vt:lpstr>Cipher Feedback Mode (CFB)</vt:lpstr>
      <vt:lpstr>CFB Mode</vt:lpstr>
      <vt:lpstr>CFB Error</vt:lpstr>
      <vt:lpstr>CBC Mode</vt:lpstr>
      <vt:lpstr>CBC Error</vt:lpstr>
      <vt:lpstr>PowerPoint 演示文稿</vt:lpstr>
      <vt:lpstr>Practical Cipher Knowledge</vt:lpstr>
      <vt:lpstr>Mifare Classic</vt:lpstr>
      <vt:lpstr>Mifare Classic Metal Layers</vt:lpstr>
      <vt:lpstr>Reconstructing the Algorithm</vt:lpstr>
      <vt:lpstr>Security through obscurity</vt:lpstr>
      <vt:lpstr>The end!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2020-09-09T13:06:48Z</dcterms:created>
  <dcterms:modified xsi:type="dcterms:W3CDTF">2024-09-24T07:43:20Z</dcterms:modified>
</cp:coreProperties>
</file>